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7" r:id="rId3"/>
    <p:sldId id="264" r:id="rId4"/>
    <p:sldId id="265" r:id="rId5"/>
    <p:sldId id="263" r:id="rId6"/>
    <p:sldId id="260" r:id="rId7"/>
    <p:sldId id="261" r:id="rId8"/>
    <p:sldId id="266" r:id="rId9"/>
    <p:sldId id="262" r:id="rId10"/>
  </p:sldIdLst>
  <p:sldSz cx="9906000" cy="6858000" type="A4"/>
  <p:notesSz cx="9874250"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6699"/>
    <a:srgbClr val="FFFFFF"/>
    <a:srgbClr val="FFFFCC"/>
    <a:srgbClr val="FFCCFF"/>
    <a:srgbClr val="FF99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2" d="100"/>
          <a:sy n="92" d="100"/>
        </p:scale>
        <p:origin x="-114" y="-234"/>
      </p:cViewPr>
      <p:guideLst>
        <p:guide orient="horz" pos="2160"/>
        <p:guide pos="312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38250" y="1122363"/>
            <a:ext cx="74295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2507514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3707522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88981" y="365125"/>
            <a:ext cx="2135981"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81037" y="365125"/>
            <a:ext cx="6284119"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58823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127395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75878" y="1709739"/>
            <a:ext cx="8543925"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75878" y="4589464"/>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193771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81038"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14913" y="1825625"/>
            <a:ext cx="421005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2097830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365126"/>
            <a:ext cx="8543925"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2328"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2328" y="2505075"/>
            <a:ext cx="4190702"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14913" y="2505075"/>
            <a:ext cx="4211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3828331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1004042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278164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211340" y="987426"/>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2142626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82328" y="457200"/>
            <a:ext cx="3194943"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4211340" y="987426"/>
            <a:ext cx="5014913"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EAC7D53-40A1-4647-965F-0A09E84A62D3}" type="datetimeFigureOut">
              <a:rPr kumimoji="1" lang="ja-JP" altLang="en-US" smtClean="0"/>
              <a:pPr/>
              <a:t>2017/4/25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791203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1038" y="365126"/>
            <a:ext cx="8543925"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1038" y="6356351"/>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AC7D53-40A1-4647-965F-0A09E84A62D3}" type="datetimeFigureOut">
              <a:rPr kumimoji="1" lang="ja-JP" altLang="en-US" smtClean="0"/>
              <a:pPr/>
              <a:t>2017/4/25</a:t>
            </a:fld>
            <a:endParaRPr kumimoji="1" lang="ja-JP" altLang="en-US"/>
          </a:p>
        </p:txBody>
      </p:sp>
      <p:sp>
        <p:nvSpPr>
          <p:cNvPr id="5" name="フッター プレースホルダー 4"/>
          <p:cNvSpPr>
            <a:spLocks noGrp="1"/>
          </p:cNvSpPr>
          <p:nvPr>
            <p:ph type="ftr" sz="quarter" idx="3"/>
          </p:nvPr>
        </p:nvSpPr>
        <p:spPr>
          <a:xfrm>
            <a:off x="3281363" y="6356351"/>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996113" y="6356351"/>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425E3F-B77E-4E22-8200-BB1A0DA80A02}" type="slidenum">
              <a:rPr kumimoji="1" lang="ja-JP" altLang="en-US" smtClean="0"/>
              <a:pPr/>
              <a:t>&lt;#&gt;</a:t>
            </a:fld>
            <a:endParaRPr kumimoji="1" lang="ja-JP" altLang="en-US"/>
          </a:p>
        </p:txBody>
      </p:sp>
    </p:spTree>
    <p:extLst>
      <p:ext uri="{BB962C8B-B14F-4D97-AF65-F5344CB8AC3E}">
        <p14:creationId xmlns:p14="http://schemas.microsoft.com/office/powerpoint/2010/main" xmlns="" val="1641070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gif"/><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png"/><Relationship Id="rId1" Type="http://schemas.openxmlformats.org/officeDocument/2006/relationships/slideLayout" Target="../slideLayouts/slideLayout4.xml"/><Relationship Id="rId5" Type="http://schemas.openxmlformats.org/officeDocument/2006/relationships/hyperlink" Target="mailto:info@babydreamart.com" TargetMode="Externa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36599" y="2653984"/>
            <a:ext cx="1390963" cy="1390963"/>
          </a:xfrm>
          <a:prstGeom prst="rect">
            <a:avLst/>
          </a:prstGeom>
        </p:spPr>
      </p:pic>
      <p:sp>
        <p:nvSpPr>
          <p:cNvPr id="7" name="タイトル 4"/>
          <p:cNvSpPr txBox="1">
            <a:spLocks/>
          </p:cNvSpPr>
          <p:nvPr/>
        </p:nvSpPr>
        <p:spPr>
          <a:xfrm>
            <a:off x="2015837" y="2805546"/>
            <a:ext cx="6099463" cy="1236517"/>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ベビードリームアート協会認定</a:t>
            </a:r>
            <a:endParaRPr kumimoji="1" lang="en-US" altLang="ja-JP" sz="28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kumimoji="1" lang="ja-JP" altLang="en-US" sz="28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インストラクター養成講座</a:t>
            </a:r>
            <a:endParaRPr kumimoji="1" lang="en-US" altLang="ja-JP" sz="28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r>
              <a:rPr lang="ja-JP" altLang="en-US" sz="2800" dirty="0" smtClean="0">
                <a:solidFill>
                  <a:srgbClr val="FF6699"/>
                </a:solidFill>
                <a:latin typeface="HG丸ｺﾞｼｯｸM-PRO" panose="020F0600000000000000" pitchFamily="50" charset="-128"/>
                <a:ea typeface="HG丸ｺﾞｼｯｸM-PRO" panose="020F0600000000000000" pitchFamily="50" charset="-128"/>
                <a:cs typeface="+mj-cs"/>
              </a:rPr>
              <a:t>～対面式講座～</a:t>
            </a:r>
            <a:endParaRPr kumimoji="1" lang="ja-JP" altLang="en-US" sz="28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4"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Tree>
    <p:extLst>
      <p:ext uri="{BB962C8B-B14F-4D97-AF65-F5344CB8AC3E}">
        <p14:creationId xmlns:p14="http://schemas.microsoft.com/office/powerpoint/2010/main" xmlns="" val="21571316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ベビードリームアートインストラクター養成講座</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8" name="タイトル 4"/>
          <p:cNvSpPr txBox="1">
            <a:spLocks/>
          </p:cNvSpPr>
          <p:nvPr/>
        </p:nvSpPr>
        <p:spPr>
          <a:xfrm>
            <a:off x="940859" y="998754"/>
            <a:ext cx="7947502" cy="521367"/>
          </a:xfrm>
          <a:prstGeom prst="rect">
            <a:avLst/>
          </a:prstGeom>
        </p:spPr>
        <p:txBody>
          <a:bodyPr vert="horz" lIns="91440" tIns="45720" rIns="91440" bIns="45720" rtlCol="0" anchor="ctr">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en-US" altLang="ja-JP" sz="2400" b="1"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a:t>
            </a:r>
            <a:r>
              <a:rPr kumimoji="1" lang="ja-JP" altLang="en-US" sz="2400" b="1"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ベビードリームアートは人を笑顔にする力がある</a:t>
            </a:r>
            <a:r>
              <a:rPr kumimoji="1" lang="en-US" altLang="ja-JP" sz="2400" b="1" i="0" u="none" strike="noStrike" kern="1200" cap="none" spc="0" normalizeH="0" baseline="0" noProof="0" dirty="0" smtClean="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a:t>
            </a:r>
            <a:endParaRPr kumimoji="1" lang="ja-JP" altLang="en-US" sz="2400" b="1"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12" name="図 11" descr="DSCF0831.JPG"/>
          <p:cNvPicPr>
            <a:picLocks noChangeAspect="1"/>
          </p:cNvPicPr>
          <p:nvPr/>
        </p:nvPicPr>
        <p:blipFill>
          <a:blip r:embed="rId3" cstate="print"/>
          <a:stretch>
            <a:fillRect/>
          </a:stretch>
        </p:blipFill>
        <p:spPr>
          <a:xfrm>
            <a:off x="6178756" y="1634329"/>
            <a:ext cx="3289710" cy="2514884"/>
          </a:xfrm>
          <a:prstGeom prst="rect">
            <a:avLst/>
          </a:prstGeom>
        </p:spPr>
      </p:pic>
      <p:sp>
        <p:nvSpPr>
          <p:cNvPr id="13" name="タイトル 4"/>
          <p:cNvSpPr txBox="1">
            <a:spLocks/>
          </p:cNvSpPr>
          <p:nvPr/>
        </p:nvSpPr>
        <p:spPr>
          <a:xfrm>
            <a:off x="886774" y="1564107"/>
            <a:ext cx="8296555" cy="4413906"/>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おうちにあるもので作るベビードリームアート</a:t>
            </a: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作って楽しい</a:t>
            </a: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撮影して楽しい</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赤ちゃんの笑顔も泣き顔もかわいく残せる</a:t>
            </a: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育児のちょっとした息抜きになり</a:t>
            </a: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rPr>
              <a:t>ママと赤ちゃんの思い出に</a:t>
            </a:r>
            <a:r>
              <a:rPr lang="ja-JP" altLang="en-US" sz="1600" dirty="0" smtClean="0">
                <a:latin typeface="HG丸ｺﾞｼｯｸM-PRO" panose="020F0600000000000000" pitchFamily="50" charset="-128"/>
                <a:ea typeface="HG丸ｺﾞｼｯｸM-PRO" panose="020F0600000000000000" pitchFamily="50" charset="-128"/>
                <a:cs typeface="+mj-cs"/>
              </a:rPr>
              <a:t>なるベビードリームアート</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ベビードリームアートインストラクター養成講座では</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アートのプロとしてベビードリームアート撮影会を</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開催するスキルを学ぶことができます</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600" dirty="0" smtClean="0">
                <a:latin typeface="HG丸ｺﾞｼｯｸM-PRO" panose="020F0600000000000000" pitchFamily="50" charset="-128"/>
                <a:ea typeface="HG丸ｺﾞｼｯｸM-PRO" panose="020F0600000000000000" pitchFamily="50" charset="-128"/>
                <a:cs typeface="+mj-cs"/>
              </a:rPr>
              <a:t>撮影会ではベビードリームアートを通じて、赤ちゃんとママの笑顔のお手伝いをします</a:t>
            </a:r>
            <a:endParaRPr lang="en-US" altLang="ja-JP" sz="1600" dirty="0" smtClean="0">
              <a:latin typeface="HG丸ｺﾞｼｯｸM-PRO" panose="020F0600000000000000" pitchFamily="50" charset="-128"/>
              <a:ea typeface="HG丸ｺﾞｼｯｸM-PRO" panose="020F0600000000000000" pitchFamily="50" charset="-128"/>
              <a:cs typeface="+mj-cs"/>
            </a:endParaRPr>
          </a:p>
          <a:p>
            <a:r>
              <a:rPr lang="ja-JP" altLang="en-US" sz="1600" dirty="0" smtClean="0">
                <a:latin typeface="HG丸ｺﾞｼｯｸM-PRO" pitchFamily="50" charset="-128"/>
                <a:ea typeface="HG丸ｺﾞｼｯｸM-PRO" pitchFamily="50" charset="-128"/>
              </a:rPr>
              <a:t>アートを楽しむ仲間と笑ったり悩みを共有することで育児のストレスを和らげ</a:t>
            </a:r>
          </a:p>
          <a:p>
            <a:endParaRPr lang="en-US" altLang="ja-JP" sz="1600" dirty="0" smtClean="0">
              <a:solidFill>
                <a:srgbClr val="FF0000"/>
              </a:solidFill>
              <a:latin typeface="HG丸ｺﾞｼｯｸM-PRO" pitchFamily="50" charset="-128"/>
              <a:ea typeface="HG丸ｺﾞｼｯｸM-PRO" pitchFamily="50" charset="-128"/>
            </a:endParaRPr>
          </a:p>
          <a:p>
            <a:r>
              <a:rPr lang="ja-JP" altLang="en-US" sz="1600" dirty="0" smtClean="0">
                <a:solidFill>
                  <a:srgbClr val="FF0000"/>
                </a:solidFill>
                <a:latin typeface="HG丸ｺﾞｼｯｸM-PRO" pitchFamily="50" charset="-128"/>
                <a:ea typeface="HG丸ｺﾞｼｯｸM-PRO" pitchFamily="50" charset="-128"/>
              </a:rPr>
              <a:t>産後</a:t>
            </a:r>
            <a:r>
              <a:rPr lang="ja-JP" altLang="en-US" sz="1600" dirty="0" err="1" smtClean="0">
                <a:solidFill>
                  <a:srgbClr val="FF0000"/>
                </a:solidFill>
                <a:latin typeface="HG丸ｺﾞｼｯｸM-PRO" pitchFamily="50" charset="-128"/>
                <a:ea typeface="HG丸ｺﾞｼｯｸM-PRO" pitchFamily="50" charset="-128"/>
              </a:rPr>
              <a:t>うつを</a:t>
            </a:r>
            <a:r>
              <a:rPr lang="ja-JP" altLang="en-US" sz="1600" dirty="0" smtClean="0">
                <a:solidFill>
                  <a:srgbClr val="FF0000"/>
                </a:solidFill>
                <a:latin typeface="HG丸ｺﾞｼｯｸM-PRO" pitchFamily="50" charset="-128"/>
                <a:ea typeface="HG丸ｺﾞｼｯｸM-PRO" pitchFamily="50" charset="-128"/>
              </a:rPr>
              <a:t>無くし、幼児虐待ゼロ、少子化ストップの社会を目指しています</a:t>
            </a:r>
            <a:endParaRPr lang="en-US" altLang="ja-JP" sz="1600" dirty="0" smtClean="0">
              <a:solidFill>
                <a:srgbClr val="FF0000"/>
              </a:solidFill>
              <a:latin typeface="HG丸ｺﾞｼｯｸM-PRO" pitchFamily="50" charset="-128"/>
              <a:ea typeface="HG丸ｺﾞｼｯｸM-PRO" pitchFamily="50" charset="-128"/>
            </a:endParaRPr>
          </a:p>
          <a:p>
            <a:endParaRPr lang="en-US" altLang="ja-JP" sz="1600" dirty="0" smtClean="0">
              <a:solidFill>
                <a:srgbClr val="FF0000"/>
              </a:solidFill>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インストラクターが子育てや家庭を大切にしながら生き生きと活動できるように</a:t>
            </a:r>
            <a:endParaRPr lang="en-US" altLang="ja-JP" sz="1600" dirty="0" smtClean="0">
              <a:latin typeface="HG丸ｺﾞｼｯｸM-PRO" pitchFamily="50" charset="-128"/>
              <a:ea typeface="HG丸ｺﾞｼｯｸM-PRO" pitchFamily="50" charset="-128"/>
            </a:endParaRPr>
          </a:p>
          <a:p>
            <a:r>
              <a:rPr lang="ja-JP" altLang="en-US" sz="1600" dirty="0" smtClean="0">
                <a:latin typeface="HG丸ｺﾞｼｯｸM-PRO" pitchFamily="50" charset="-128"/>
                <a:ea typeface="HG丸ｺﾞｼｯｸM-PRO" pitchFamily="50" charset="-128"/>
              </a:rPr>
              <a:t>当協会は全力でサポートしてまいります</a:t>
            </a:r>
            <a:endParaRPr lang="en-US" altLang="ja-JP" sz="1600" dirty="0" smtClean="0">
              <a:latin typeface="HG丸ｺﾞｼｯｸM-PRO" pitchFamily="50" charset="-128"/>
              <a:ea typeface="HG丸ｺﾞｼｯｸM-PRO" pitchFamily="50" charset="-128"/>
            </a:endParaRPr>
          </a:p>
          <a:p>
            <a:endParaRPr lang="en-US" altLang="ja-JP" sz="1600" dirty="0" smtClean="0">
              <a:latin typeface="HG丸ｺﾞｼｯｸM-PRO" pitchFamily="50" charset="-128"/>
              <a:ea typeface="HG丸ｺﾞｼｯｸM-PRO" pitchFamily="50" charset="-128"/>
            </a:endParaRPr>
          </a:p>
          <a:p>
            <a:endParaRPr lang="ja-JP" altLang="en-US" sz="1600" dirty="0" smtClean="0">
              <a:latin typeface="HG丸ｺﾞｼｯｸM-PRO" pitchFamily="50" charset="-128"/>
              <a:ea typeface="HG丸ｺﾞｼｯｸM-PRO" pitchFamily="50"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6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6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6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9"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0"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21571316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descr="えんぴつライン黄.gif"/>
          <p:cNvPicPr>
            <a:picLocks noChangeAspect="1"/>
          </p:cNvPicPr>
          <p:nvPr/>
        </p:nvPicPr>
        <p:blipFill>
          <a:blip r:embed="rId2" cstate="print"/>
          <a:stretch>
            <a:fillRect/>
          </a:stretch>
        </p:blipFill>
        <p:spPr>
          <a:xfrm>
            <a:off x="718680" y="998286"/>
            <a:ext cx="4502251" cy="476250"/>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ベビードリームアートインストラクター養成講座</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8" name="タイトル 4"/>
          <p:cNvSpPr txBox="1">
            <a:spLocks/>
          </p:cNvSpPr>
          <p:nvPr/>
        </p:nvSpPr>
        <p:spPr>
          <a:xfrm>
            <a:off x="1049013" y="910266"/>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特徴①座学は動画で自宅学習</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6" name="図 5" descr="えんぴつライン黄.gif"/>
          <p:cNvPicPr>
            <a:picLocks noChangeAspect="1"/>
          </p:cNvPicPr>
          <p:nvPr/>
        </p:nvPicPr>
        <p:blipFill>
          <a:blip r:embed="rId2" cstate="print"/>
          <a:stretch>
            <a:fillRect/>
          </a:stretch>
        </p:blipFill>
        <p:spPr>
          <a:xfrm>
            <a:off x="723596" y="2192902"/>
            <a:ext cx="4502251" cy="476250"/>
          </a:xfrm>
          <a:prstGeom prst="rect">
            <a:avLst/>
          </a:prstGeom>
        </p:spPr>
      </p:pic>
      <p:sp>
        <p:nvSpPr>
          <p:cNvPr id="10" name="タイトル 4"/>
          <p:cNvSpPr txBox="1">
            <a:spLocks/>
          </p:cNvSpPr>
          <p:nvPr/>
        </p:nvSpPr>
        <p:spPr>
          <a:xfrm>
            <a:off x="1053929" y="2104882"/>
            <a:ext cx="7480475" cy="521367"/>
          </a:xfrm>
          <a:prstGeom prst="rect">
            <a:avLst/>
          </a:prstGeom>
        </p:spPr>
        <p:txBody>
          <a:bodyPr vert="horz" lIns="91440" tIns="45720" rIns="91440" bIns="45720" rtlCol="0" anchor="ctr">
            <a:normAutofit/>
          </a:bodyPr>
          <a:lstStyle/>
          <a:p>
            <a:pPr lvl="0">
              <a:lnSpc>
                <a:spcPct val="90000"/>
              </a:lnSpc>
              <a:spcBef>
                <a:spcPct val="0"/>
              </a:spcBef>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特徴②</a:t>
            </a:r>
            <a:r>
              <a:rPr lang="ja-JP" altLang="en-US" b="1" dirty="0" smtClean="0">
                <a:solidFill>
                  <a:srgbClr val="FF6699"/>
                </a:solidFill>
                <a:latin typeface="HG丸ｺﾞｼｯｸM-PRO" panose="020F0600000000000000" pitchFamily="50" charset="-128"/>
                <a:ea typeface="HG丸ｺﾞｼｯｸM-PRO" panose="020F0600000000000000" pitchFamily="50" charset="-128"/>
              </a:rPr>
              <a:t>撮影会でそのまま使える</a:t>
            </a:r>
            <a:r>
              <a:rPr lang="en-US" altLang="ja-JP" b="1" dirty="0" smtClean="0">
                <a:solidFill>
                  <a:srgbClr val="FF6699"/>
                </a:solidFill>
                <a:latin typeface="HG丸ｺﾞｼｯｸM-PRO" panose="020F0600000000000000" pitchFamily="50" charset="-128"/>
                <a:ea typeface="HG丸ｺﾞｼｯｸM-PRO" panose="020F0600000000000000" pitchFamily="50" charset="-128"/>
              </a:rPr>
              <a:t>24</a:t>
            </a:r>
            <a:r>
              <a:rPr lang="ja-JP" altLang="en-US" b="1" dirty="0" smtClean="0">
                <a:solidFill>
                  <a:srgbClr val="FF6699"/>
                </a:solidFill>
                <a:latin typeface="HG丸ｺﾞｼｯｸM-PRO" panose="020F0600000000000000" pitchFamily="50" charset="-128"/>
                <a:ea typeface="HG丸ｺﾞｼｯｸM-PRO" panose="020F0600000000000000" pitchFamily="50" charset="-128"/>
              </a:rPr>
              <a:t>アートのデザイン付き</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13" name="図 12" descr="えんぴつライン黄.gif"/>
          <p:cNvPicPr>
            <a:picLocks noChangeAspect="1"/>
          </p:cNvPicPr>
          <p:nvPr/>
        </p:nvPicPr>
        <p:blipFill>
          <a:blip r:embed="rId2" cstate="print"/>
          <a:stretch>
            <a:fillRect/>
          </a:stretch>
        </p:blipFill>
        <p:spPr>
          <a:xfrm>
            <a:off x="728511" y="3485834"/>
            <a:ext cx="4502251" cy="476250"/>
          </a:xfrm>
          <a:prstGeom prst="rect">
            <a:avLst/>
          </a:prstGeom>
        </p:spPr>
      </p:pic>
      <p:sp>
        <p:nvSpPr>
          <p:cNvPr id="14" name="タイトル 4"/>
          <p:cNvSpPr txBox="1">
            <a:spLocks/>
          </p:cNvSpPr>
          <p:nvPr/>
        </p:nvSpPr>
        <p:spPr>
          <a:xfrm>
            <a:off x="1058844" y="3397814"/>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特徴③ベビードリームアート以外の活動も</a:t>
            </a:r>
            <a:r>
              <a:rPr kumimoji="1" lang="en-US" altLang="ja-JP"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OK</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15" name="図 14" descr="えんぴつライン黄.gif"/>
          <p:cNvPicPr>
            <a:picLocks noChangeAspect="1"/>
          </p:cNvPicPr>
          <p:nvPr/>
        </p:nvPicPr>
        <p:blipFill>
          <a:blip r:embed="rId2" cstate="print"/>
          <a:stretch>
            <a:fillRect/>
          </a:stretch>
        </p:blipFill>
        <p:spPr>
          <a:xfrm>
            <a:off x="723596" y="4837757"/>
            <a:ext cx="4502251" cy="476250"/>
          </a:xfrm>
          <a:prstGeom prst="rect">
            <a:avLst/>
          </a:prstGeom>
        </p:spPr>
      </p:pic>
      <p:sp>
        <p:nvSpPr>
          <p:cNvPr id="16" name="タイトル 4"/>
          <p:cNvSpPr txBox="1">
            <a:spLocks/>
          </p:cNvSpPr>
          <p:nvPr/>
        </p:nvSpPr>
        <p:spPr>
          <a:xfrm>
            <a:off x="1053928" y="4749737"/>
            <a:ext cx="8724256"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特徴④講師は赤ちゃんのアートコンテストで日本一受賞歴のある森奈央が担当</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9" name="タイトル 4"/>
          <p:cNvSpPr txBox="1">
            <a:spLocks/>
          </p:cNvSpPr>
          <p:nvPr/>
        </p:nvSpPr>
        <p:spPr>
          <a:xfrm>
            <a:off x="837612" y="1436287"/>
            <a:ext cx="8552194" cy="795636"/>
          </a:xfrm>
          <a:prstGeom prst="rect">
            <a:avLst/>
          </a:prstGeom>
        </p:spPr>
        <p:txBody>
          <a:bodyPr vert="horz" lIns="91440" tIns="45720" rIns="91440" bIns="45720" rtlCol="0" anchor="t">
            <a:noAutofit/>
          </a:bodyPr>
          <a:lstStyle/>
          <a:p>
            <a:r>
              <a:rPr lang="ja-JP" altLang="en-US" sz="1400" dirty="0" smtClean="0">
                <a:latin typeface="HG丸ｺﾞｼｯｸM-PRO" pitchFamily="50" charset="-128"/>
                <a:ea typeface="HG丸ｺﾞｼｯｸM-PRO" pitchFamily="50" charset="-128"/>
              </a:rPr>
              <a:t>忙しい育児中のママが受講しやすいように座学は動画学習となっています。</a:t>
            </a:r>
            <a:endParaRPr lang="en-US" altLang="ja-JP" sz="1400" dirty="0" smtClean="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空き時間にゆっくりご覧いただけます。動画はテレビの放送作家が監修。わかりやすく楽しい動画です。</a:t>
            </a:r>
            <a:endParaRPr lang="en-US" altLang="ja-JP" sz="1400" dirty="0" smtClean="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アートの作り方、協会の想いやコンセプトは対面講座でしっかりお伝えいたします！</a:t>
            </a:r>
            <a:endParaRPr lang="en-US" altLang="ja-JP" sz="1400" dirty="0" smtClean="0">
              <a:latin typeface="HG丸ｺﾞｼｯｸM-PRO" pitchFamily="50" charset="-128"/>
              <a:ea typeface="HG丸ｺﾞｼｯｸM-PRO" pitchFamily="50" charset="-128"/>
            </a:endParaRPr>
          </a:p>
          <a:p>
            <a:endParaRPr lang="ja-JP" altLang="en-US" sz="1400" dirty="0" smtClean="0">
              <a:latin typeface="HG丸ｺﾞｼｯｸM-PRO" pitchFamily="50" charset="-128"/>
              <a:ea typeface="HG丸ｺﾞｼｯｸM-PRO" pitchFamily="50"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20" name="タイトル 4"/>
          <p:cNvSpPr txBox="1">
            <a:spLocks/>
          </p:cNvSpPr>
          <p:nvPr/>
        </p:nvSpPr>
        <p:spPr>
          <a:xfrm>
            <a:off x="862196" y="2581745"/>
            <a:ext cx="8552194" cy="795636"/>
          </a:xfrm>
          <a:prstGeom prst="rect">
            <a:avLst/>
          </a:prstGeom>
        </p:spPr>
        <p:txBody>
          <a:bodyPr vert="horz" lIns="91440" tIns="45720" rIns="91440" bIns="45720" rtlCol="0" anchor="t">
            <a:noAutofit/>
          </a:bodyPr>
          <a:lstStyle/>
          <a:p>
            <a:r>
              <a:rPr lang="ja-JP" altLang="en-US" sz="1400" dirty="0" smtClean="0">
                <a:latin typeface="HG丸ｺﾞｼｯｸM-PRO" pitchFamily="50" charset="-128"/>
                <a:ea typeface="HG丸ｺﾞｼｯｸM-PRO" pitchFamily="50" charset="-128"/>
              </a:rPr>
              <a:t>デザインを考えるのが難しい</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という方でも大丈夫！</a:t>
            </a:r>
            <a:endParaRPr lang="en-US" altLang="ja-JP" sz="1400" dirty="0" smtClean="0">
              <a:latin typeface="HG丸ｺﾞｼｯｸM-PRO" pitchFamily="50" charset="-128"/>
              <a:ea typeface="HG丸ｺﾞｼｯｸM-PRO" pitchFamily="50" charset="-128"/>
            </a:endParaRPr>
          </a:p>
          <a:p>
            <a:r>
              <a:rPr lang="en-US" altLang="ja-JP" sz="1400" dirty="0" smtClean="0">
                <a:latin typeface="HG丸ｺﾞｼｯｸM-PRO" pitchFamily="50" charset="-128"/>
                <a:ea typeface="HG丸ｺﾞｼｯｸM-PRO" pitchFamily="50" charset="-128"/>
                <a:cs typeface="+mj-cs"/>
              </a:rPr>
              <a:t>1</a:t>
            </a:r>
            <a:r>
              <a:rPr lang="ja-JP" altLang="en-US" sz="1400" dirty="0" smtClean="0">
                <a:latin typeface="HG丸ｺﾞｼｯｸM-PRO" pitchFamily="50" charset="-128"/>
                <a:ea typeface="HG丸ｺﾞｼｯｸM-PRO" pitchFamily="50" charset="-128"/>
                <a:cs typeface="+mj-cs"/>
              </a:rPr>
              <a:t>年を通して撮影会で使える２４アートのデザイン集があります。</a:t>
            </a:r>
            <a:endParaRPr lang="en-US" altLang="ja-JP" sz="1400" dirty="0" smtClean="0">
              <a:latin typeface="HG丸ｺﾞｼｯｸM-PRO" pitchFamily="50" charset="-128"/>
              <a:ea typeface="HG丸ｺﾞｼｯｸM-PRO" pitchFamily="50" charset="-128"/>
              <a:cs typeface="+mj-cs"/>
            </a:endParaRPr>
          </a:p>
          <a:p>
            <a:r>
              <a:rPr lang="ja-JP" altLang="en-US" sz="1400" dirty="0" smtClean="0">
                <a:latin typeface="HG丸ｺﾞｼｯｸM-PRO" pitchFamily="50" charset="-128"/>
                <a:ea typeface="HG丸ｺﾞｼｯｸM-PRO" pitchFamily="50" charset="-128"/>
                <a:cs typeface="+mj-cs"/>
              </a:rPr>
              <a:t>デザインをそのまま使ったり、アレンジをして自由に撮影会を開催することができます。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21" name="タイトル 4"/>
          <p:cNvSpPr txBox="1">
            <a:spLocks/>
          </p:cNvSpPr>
          <p:nvPr/>
        </p:nvSpPr>
        <p:spPr>
          <a:xfrm>
            <a:off x="876945" y="3894345"/>
            <a:ext cx="8906152" cy="795636"/>
          </a:xfrm>
          <a:prstGeom prst="rect">
            <a:avLst/>
          </a:prstGeom>
        </p:spPr>
        <p:txBody>
          <a:bodyPr vert="horz" lIns="91440" tIns="45720" rIns="91440" bIns="45720" rtlCol="0" anchor="t">
            <a:noAutofit/>
          </a:bodyPr>
          <a:lstStyle/>
          <a:p>
            <a:r>
              <a:rPr lang="ja-JP" altLang="en-US" sz="1400" dirty="0" smtClean="0">
                <a:latin typeface="HG丸ｺﾞｼｯｸM-PRO" pitchFamily="50" charset="-128"/>
                <a:ea typeface="HG丸ｺﾞｼｯｸM-PRO" pitchFamily="50" charset="-128"/>
                <a:cs typeface="+mj-cs"/>
              </a:rPr>
              <a:t>ベビーマッサージ、ベビーヨガ、リトミック、ネイルサロンなどのお教室やサロンとベビードリームアート</a:t>
            </a:r>
            <a:endParaRPr lang="en-US" altLang="ja-JP" sz="1400" dirty="0" smtClean="0">
              <a:latin typeface="HG丸ｺﾞｼｯｸM-PRO" pitchFamily="50" charset="-128"/>
              <a:ea typeface="HG丸ｺﾞｼｯｸM-PRO" pitchFamily="50" charset="-128"/>
              <a:cs typeface="+mj-cs"/>
            </a:endParaRPr>
          </a:p>
          <a:p>
            <a:r>
              <a:rPr lang="ja-JP" altLang="en-US" sz="1400" dirty="0" smtClean="0">
                <a:latin typeface="HG丸ｺﾞｼｯｸM-PRO" pitchFamily="50" charset="-128"/>
                <a:ea typeface="HG丸ｺﾞｼｯｸM-PRO" pitchFamily="50" charset="-128"/>
                <a:cs typeface="+mj-cs"/>
              </a:rPr>
              <a:t>をコラボレーションすることができます。</a:t>
            </a:r>
            <a:endParaRPr lang="en-US" altLang="ja-JP" sz="1400" dirty="0" smtClean="0">
              <a:latin typeface="HG丸ｺﾞｼｯｸM-PRO" pitchFamily="50" charset="-128"/>
              <a:ea typeface="HG丸ｺﾞｼｯｸM-PRO" pitchFamily="50" charset="-128"/>
              <a:cs typeface="+mj-cs"/>
            </a:endParaRPr>
          </a:p>
          <a:p>
            <a:r>
              <a:rPr lang="ja-JP" altLang="en-US" sz="1400" dirty="0" smtClean="0">
                <a:latin typeface="HG丸ｺﾞｼｯｸM-PRO" pitchFamily="50" charset="-128"/>
                <a:ea typeface="HG丸ｺﾞｼｯｸM-PRO" pitchFamily="50" charset="-128"/>
                <a:cs typeface="+mj-cs"/>
              </a:rPr>
              <a:t>ベビーマッサージの後にベビードリームアートをプラスすると参加者様に大変喜ばれます。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22" name="タイトル 4"/>
          <p:cNvSpPr txBox="1">
            <a:spLocks/>
          </p:cNvSpPr>
          <p:nvPr/>
        </p:nvSpPr>
        <p:spPr>
          <a:xfrm>
            <a:off x="842533" y="5295441"/>
            <a:ext cx="8906152" cy="1144687"/>
          </a:xfrm>
          <a:prstGeom prst="rect">
            <a:avLst/>
          </a:prstGeom>
        </p:spPr>
        <p:txBody>
          <a:bodyPr vert="horz" lIns="91440" tIns="45720" rIns="91440" bIns="45720" rtlCol="0" anchor="t">
            <a:no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400" dirty="0" smtClean="0">
                <a:latin typeface="HG丸ｺﾞｼｯｸM-PRO" pitchFamily="50" charset="-128"/>
                <a:ea typeface="HG丸ｺﾞｼｯｸM-PRO" pitchFamily="50" charset="-128"/>
                <a:cs typeface="+mj-cs"/>
              </a:rPr>
              <a:t>当協会の代表理事であり、美術大学卒業後、長年デザインやモノづくりに携わってきた森奈央が</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400" dirty="0" smtClean="0">
                <a:latin typeface="HG丸ｺﾞｼｯｸM-PRO" pitchFamily="50" charset="-128"/>
                <a:ea typeface="HG丸ｺﾞｼｯｸM-PRO" pitchFamily="50" charset="-128"/>
                <a:cs typeface="+mj-cs"/>
              </a:rPr>
              <a:t>ひとりひとりの個性をいかしながら、アートのクォリティを一定レベルに引き上げます。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400" dirty="0" smtClean="0">
                <a:latin typeface="HG丸ｺﾞｼｯｸM-PRO" pitchFamily="50" charset="-128"/>
                <a:ea typeface="HG丸ｺﾞｼｯｸM-PRO" pitchFamily="50" charset="-128"/>
                <a:cs typeface="+mj-cs"/>
              </a:rPr>
              <a:t>自身の子育てにベビードリームアートを取り入れ、このアートの素晴らしさを誰よりも知っています。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1400" dirty="0" smtClean="0">
                <a:latin typeface="HG丸ｺﾞｼｯｸM-PRO" pitchFamily="50" charset="-128"/>
                <a:ea typeface="HG丸ｺﾞｼｯｸM-PRO" pitchFamily="50" charset="-128"/>
                <a:cs typeface="+mj-cs"/>
              </a:rPr>
              <a:t>コンテストの入賞経験が日本一で、メディアに多数取り上げられているのはアートにママの愛情が込められているからです。アートの作り方だけでなく、作品作りの心構えも責任を持ってご指導いたします。</a:t>
            </a:r>
            <a:endParaRPr lang="en-US" altLang="ja-JP" sz="1400" dirty="0" smtClean="0">
              <a:latin typeface="HG丸ｺﾞｼｯｸM-PRO" pitchFamily="50" charset="-128"/>
              <a:ea typeface="HG丸ｺﾞｼｯｸM-PRO"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17"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8"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2157131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ベビードリームアートインストラクター養成講座</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pic>
        <p:nvPicPr>
          <p:cNvPr id="17" name="図 16" descr="えんぴつライン黄.gif"/>
          <p:cNvPicPr>
            <a:picLocks noChangeAspect="1"/>
          </p:cNvPicPr>
          <p:nvPr/>
        </p:nvPicPr>
        <p:blipFill>
          <a:blip r:embed="rId3" cstate="print"/>
          <a:stretch>
            <a:fillRect/>
          </a:stretch>
        </p:blipFill>
        <p:spPr>
          <a:xfrm>
            <a:off x="728511" y="1008218"/>
            <a:ext cx="4502251" cy="476250"/>
          </a:xfrm>
          <a:prstGeom prst="rect">
            <a:avLst/>
          </a:prstGeom>
        </p:spPr>
      </p:pic>
      <p:sp>
        <p:nvSpPr>
          <p:cNvPr id="18" name="タイトル 4"/>
          <p:cNvSpPr txBox="1">
            <a:spLocks/>
          </p:cNvSpPr>
          <p:nvPr/>
        </p:nvSpPr>
        <p:spPr>
          <a:xfrm>
            <a:off x="1058843" y="920198"/>
            <a:ext cx="8724256"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特徴⑤資格取得後のアフターフォローも充実</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22" name="タイトル 4"/>
          <p:cNvSpPr txBox="1">
            <a:spLocks/>
          </p:cNvSpPr>
          <p:nvPr/>
        </p:nvSpPr>
        <p:spPr>
          <a:xfrm>
            <a:off x="837612" y="1436286"/>
            <a:ext cx="8552194" cy="5141495"/>
          </a:xfrm>
          <a:prstGeom prst="rect">
            <a:avLst/>
          </a:prstGeom>
        </p:spPr>
        <p:txBody>
          <a:bodyPr vert="horz" lIns="91440" tIns="45720" rIns="91440" bIns="45720" rtlCol="0" anchor="t">
            <a:noAutofit/>
          </a:bodyPr>
          <a:lstStyle/>
          <a:p>
            <a:r>
              <a:rPr lang="ja-JP" altLang="en-US" sz="1400" dirty="0" smtClean="0">
                <a:latin typeface="HG丸ｺﾞｼｯｸM-PRO" pitchFamily="50" charset="-128"/>
                <a:ea typeface="HG丸ｺﾞｼｯｸM-PRO" pitchFamily="50" charset="-128"/>
              </a:rPr>
              <a:t>資格を取って終わり</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ではありません。</a:t>
            </a:r>
            <a:endParaRPr lang="en-US" altLang="ja-JP" sz="1400" dirty="0" smtClean="0">
              <a:latin typeface="HG丸ｺﾞｼｯｸM-PRO" pitchFamily="50" charset="-128"/>
              <a:ea typeface="HG丸ｺﾞｼｯｸM-PRO" pitchFamily="50" charset="-128"/>
            </a:endParaRPr>
          </a:p>
          <a:p>
            <a:r>
              <a:rPr lang="ja-JP" altLang="en-US" sz="1400" dirty="0" smtClean="0">
                <a:latin typeface="HG丸ｺﾞｼｯｸM-PRO" pitchFamily="50" charset="-128"/>
                <a:ea typeface="HG丸ｺﾞｼｯｸM-PRO" pitchFamily="50" charset="-128"/>
              </a:rPr>
              <a:t>インストラクターが資格取得後すぐに撮影会が開催できるように協会でサポートしています</a:t>
            </a:r>
            <a:endParaRPr lang="en-US" altLang="ja-JP" sz="1400" dirty="0" smtClean="0">
              <a:latin typeface="HG丸ｺﾞｼｯｸM-PRO" pitchFamily="50" charset="-128"/>
              <a:ea typeface="HG丸ｺﾞｼｯｸM-PRO" pitchFamily="50" charset="-128"/>
            </a:endParaRPr>
          </a:p>
          <a:p>
            <a:endParaRPr lang="en-US" altLang="ja-JP" sz="1400" dirty="0" smtClean="0">
              <a:latin typeface="HG丸ｺﾞｼｯｸM-PRO" pitchFamily="50" charset="-128"/>
              <a:ea typeface="HG丸ｺﾞｼｯｸM-PRO" pitchFamily="50" charset="-128"/>
            </a:endParaRPr>
          </a:p>
          <a:p>
            <a:r>
              <a:rPr lang="ja-JP" altLang="en-US" sz="1400" dirty="0" smtClean="0"/>
              <a:t>・インストラクター情報を協会ホームページに掲載</a:t>
            </a:r>
            <a:endParaRPr lang="en-US" altLang="ja-JP" sz="1400" dirty="0" smtClean="0"/>
          </a:p>
          <a:p>
            <a:endParaRPr lang="ja-JP" altLang="en-US" sz="1400" dirty="0" smtClean="0"/>
          </a:p>
          <a:p>
            <a:r>
              <a:rPr lang="ja-JP" altLang="en-US" sz="1400" dirty="0" smtClean="0"/>
              <a:t>・登録商標「ベビードリームアート」を使用して活動可能</a:t>
            </a:r>
          </a:p>
          <a:p>
            <a:endParaRPr lang="en-US" altLang="ja-JP" sz="1400" dirty="0" smtClean="0"/>
          </a:p>
          <a:p>
            <a:r>
              <a:rPr lang="ja-JP" altLang="en-US" sz="1400" dirty="0" smtClean="0"/>
              <a:t>・協会ロゴマーク使用</a:t>
            </a:r>
          </a:p>
          <a:p>
            <a:endParaRPr lang="en-US" altLang="ja-JP" sz="1400" dirty="0" smtClean="0"/>
          </a:p>
          <a:p>
            <a:r>
              <a:rPr lang="ja-JP" altLang="en-US" sz="1400" dirty="0" smtClean="0"/>
              <a:t>・撮影会の仕事斡旋</a:t>
            </a:r>
          </a:p>
          <a:p>
            <a:endParaRPr lang="en-US" altLang="ja-JP" sz="1400" dirty="0" smtClean="0"/>
          </a:p>
          <a:p>
            <a:r>
              <a:rPr lang="ja-JP" altLang="en-US" sz="1400" dirty="0" smtClean="0"/>
              <a:t>・協会デザイン名刺購入</a:t>
            </a:r>
          </a:p>
          <a:p>
            <a:endParaRPr lang="en-US" altLang="ja-JP" sz="1400" dirty="0" smtClean="0"/>
          </a:p>
          <a:p>
            <a:r>
              <a:rPr lang="ja-JP" altLang="en-US" sz="1400" dirty="0" smtClean="0"/>
              <a:t>・</a:t>
            </a:r>
            <a:r>
              <a:rPr lang="en-US" altLang="ja-JP" sz="1400" dirty="0" smtClean="0"/>
              <a:t>FB</a:t>
            </a:r>
            <a:r>
              <a:rPr lang="ja-JP" altLang="en-US" sz="1400" dirty="0" smtClean="0"/>
              <a:t>メンバーページにて協会メンバーの情報交換・交流</a:t>
            </a:r>
          </a:p>
          <a:p>
            <a:endParaRPr lang="en-US" altLang="ja-JP" sz="1400" dirty="0" smtClean="0"/>
          </a:p>
          <a:p>
            <a:r>
              <a:rPr lang="ja-JP" altLang="en-US" sz="1400" dirty="0" smtClean="0"/>
              <a:t>・オンライン交流会への参加</a:t>
            </a:r>
          </a:p>
          <a:p>
            <a:endParaRPr lang="en-US" altLang="ja-JP" sz="1400" dirty="0" smtClean="0"/>
          </a:p>
          <a:p>
            <a:r>
              <a:rPr lang="ja-JP" altLang="en-US" sz="1400" dirty="0" smtClean="0"/>
              <a:t>・事務局のサポート</a:t>
            </a:r>
          </a:p>
          <a:p>
            <a:endParaRPr lang="en-US" altLang="ja-JP" sz="1400" dirty="0" smtClean="0"/>
          </a:p>
          <a:p>
            <a:r>
              <a:rPr lang="ja-JP" altLang="en-US" sz="1400" dirty="0" smtClean="0"/>
              <a:t>・ブログ講習会、カメラ中級講座などのレベルアップ講座を</a:t>
            </a:r>
            <a:endParaRPr lang="en-US" altLang="ja-JP" sz="1400" dirty="0" smtClean="0"/>
          </a:p>
          <a:p>
            <a:r>
              <a:rPr lang="ja-JP" altLang="en-US" sz="1400" dirty="0" smtClean="0"/>
              <a:t>特別価格にてご提供</a:t>
            </a:r>
            <a:endParaRPr lang="en-US" altLang="ja-JP" sz="1400" dirty="0" smtClean="0"/>
          </a:p>
          <a:p>
            <a:r>
              <a:rPr lang="ja-JP" altLang="en-US" sz="1400" dirty="0" smtClean="0"/>
              <a:t>　　　　　　　　　　　　　　　　　　　　　　　　　　　　　　　　　　　</a:t>
            </a:r>
            <a:r>
              <a:rPr lang="ja-JP" altLang="en-US" sz="1400" b="1" dirty="0" smtClean="0"/>
              <a:t>など</a:t>
            </a:r>
          </a:p>
          <a:p>
            <a:endParaRPr lang="ja-JP" altLang="en-US" sz="1400" dirty="0" smtClean="0">
              <a:latin typeface="HG丸ｺﾞｼｯｸM-PRO" pitchFamily="50" charset="-128"/>
              <a:ea typeface="HG丸ｺﾞｼｯｸM-PRO" pitchFamily="50"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grpSp>
        <p:nvGrpSpPr>
          <p:cNvPr id="13" name="グループ化 12"/>
          <p:cNvGrpSpPr/>
          <p:nvPr/>
        </p:nvGrpSpPr>
        <p:grpSpPr>
          <a:xfrm>
            <a:off x="5702710" y="2064774"/>
            <a:ext cx="3736259" cy="4001715"/>
            <a:chOff x="5692878" y="1956620"/>
            <a:chExt cx="3401962" cy="3569110"/>
          </a:xfrm>
        </p:grpSpPr>
        <p:pic>
          <p:nvPicPr>
            <p:cNvPr id="25" name="図 24" descr="南青山交流会２.jpg"/>
            <p:cNvPicPr>
              <a:picLocks noChangeAspect="1"/>
            </p:cNvPicPr>
            <p:nvPr/>
          </p:nvPicPr>
          <p:blipFill>
            <a:blip r:embed="rId4" cstate="print"/>
            <a:stretch>
              <a:fillRect/>
            </a:stretch>
          </p:blipFill>
          <p:spPr>
            <a:xfrm>
              <a:off x="7516809" y="4237708"/>
              <a:ext cx="1558131" cy="1262735"/>
            </a:xfrm>
            <a:prstGeom prst="rect">
              <a:avLst/>
            </a:prstGeom>
          </p:spPr>
        </p:pic>
        <p:pic>
          <p:nvPicPr>
            <p:cNvPr id="24" name="図 23" descr="南青山交流会１.jpg"/>
            <p:cNvPicPr>
              <a:picLocks noChangeAspect="1"/>
            </p:cNvPicPr>
            <p:nvPr/>
          </p:nvPicPr>
          <p:blipFill>
            <a:blip r:embed="rId5" cstate="print"/>
            <a:stretch>
              <a:fillRect/>
            </a:stretch>
          </p:blipFill>
          <p:spPr>
            <a:xfrm>
              <a:off x="5754318" y="2005786"/>
              <a:ext cx="1796845" cy="2163701"/>
            </a:xfrm>
            <a:prstGeom prst="rect">
              <a:avLst/>
            </a:prstGeom>
          </p:spPr>
        </p:pic>
        <p:pic>
          <p:nvPicPr>
            <p:cNvPr id="26" name="図 25" descr="南青山交流会３.jpg"/>
            <p:cNvPicPr>
              <a:picLocks noChangeAspect="1"/>
            </p:cNvPicPr>
            <p:nvPr/>
          </p:nvPicPr>
          <p:blipFill>
            <a:blip r:embed="rId6" cstate="print"/>
            <a:stretch>
              <a:fillRect/>
            </a:stretch>
          </p:blipFill>
          <p:spPr>
            <a:xfrm>
              <a:off x="7619064" y="2014301"/>
              <a:ext cx="1438946" cy="2164414"/>
            </a:xfrm>
            <a:prstGeom prst="rect">
              <a:avLst/>
            </a:prstGeom>
          </p:spPr>
        </p:pic>
        <p:sp>
          <p:nvSpPr>
            <p:cNvPr id="28" name="角丸四角形 27"/>
            <p:cNvSpPr/>
            <p:nvPr/>
          </p:nvSpPr>
          <p:spPr>
            <a:xfrm>
              <a:off x="5761703" y="4385188"/>
              <a:ext cx="1661652" cy="914400"/>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HGS創英丸ﾎﾟｯﾌﾟ体" pitchFamily="50" charset="-128"/>
                  <a:ea typeface="HGS創英丸ﾎﾟｯﾌﾟ体" pitchFamily="50" charset="-128"/>
                </a:rPr>
                <a:t>インストラクター</a:t>
              </a:r>
              <a:endParaRPr lang="en-US" altLang="ja-JP" sz="1200" b="1" dirty="0" smtClean="0">
                <a:solidFill>
                  <a:schemeClr val="tx1"/>
                </a:solidFill>
                <a:latin typeface="HGS創英丸ﾎﾟｯﾌﾟ体" pitchFamily="50" charset="-128"/>
                <a:ea typeface="HGS創英丸ﾎﾟｯﾌﾟ体" pitchFamily="50" charset="-128"/>
              </a:endParaRPr>
            </a:p>
            <a:p>
              <a:pPr algn="ctr"/>
              <a:r>
                <a:rPr lang="ja-JP" altLang="en-US" sz="1200" b="1" dirty="0" smtClean="0">
                  <a:solidFill>
                    <a:schemeClr val="tx1"/>
                  </a:solidFill>
                  <a:latin typeface="HGS創英丸ﾎﾟｯﾌﾟ体" pitchFamily="50" charset="-128"/>
                  <a:ea typeface="HGS創英丸ﾎﾟｯﾌﾟ体" pitchFamily="50" charset="-128"/>
                </a:rPr>
                <a:t>交流会</a:t>
              </a:r>
              <a:endParaRPr lang="en-US" altLang="ja-JP" sz="1200" b="1" dirty="0" smtClean="0">
                <a:solidFill>
                  <a:schemeClr val="tx1"/>
                </a:solidFill>
                <a:latin typeface="HGS創英丸ﾎﾟｯﾌﾟ体" pitchFamily="50" charset="-128"/>
                <a:ea typeface="HGS創英丸ﾎﾟｯﾌﾟ体" pitchFamily="50" charset="-128"/>
              </a:endParaRPr>
            </a:p>
            <a:p>
              <a:pPr algn="ctr"/>
              <a:r>
                <a:rPr lang="en-US" altLang="ja-JP" sz="1200" b="1" dirty="0" smtClean="0">
                  <a:solidFill>
                    <a:schemeClr val="tx1"/>
                  </a:solidFill>
                  <a:latin typeface="HGS創英丸ﾎﾟｯﾌﾟ体" pitchFamily="50" charset="-128"/>
                  <a:ea typeface="HGS創英丸ﾎﾟｯﾌﾟ体" pitchFamily="50" charset="-128"/>
                </a:rPr>
                <a:t>In</a:t>
              </a:r>
            </a:p>
            <a:p>
              <a:pPr algn="ctr"/>
              <a:r>
                <a:rPr lang="ja-JP" altLang="en-US" sz="1200" b="1" dirty="0" smtClean="0">
                  <a:solidFill>
                    <a:schemeClr val="tx1"/>
                  </a:solidFill>
                  <a:latin typeface="HGS創英丸ﾎﾟｯﾌﾟ体" pitchFamily="50" charset="-128"/>
                  <a:ea typeface="HGS創英丸ﾎﾟｯﾌﾟ体" pitchFamily="50" charset="-128"/>
                </a:rPr>
                <a:t>南青山</a:t>
              </a:r>
              <a:endParaRPr lang="ja-JP" altLang="en-US" sz="1200" b="1" dirty="0">
                <a:solidFill>
                  <a:schemeClr val="tx1"/>
                </a:solidFill>
                <a:latin typeface="HGS創英丸ﾎﾟｯﾌﾟ体" pitchFamily="50" charset="-128"/>
                <a:ea typeface="HGS創英丸ﾎﾟｯﾌﾟ体" pitchFamily="50" charset="-128"/>
              </a:endParaRPr>
            </a:p>
          </p:txBody>
        </p:sp>
        <p:sp>
          <p:nvSpPr>
            <p:cNvPr id="29" name="正方形/長方形 28"/>
            <p:cNvSpPr/>
            <p:nvPr/>
          </p:nvSpPr>
          <p:spPr>
            <a:xfrm>
              <a:off x="5692878" y="1956620"/>
              <a:ext cx="3401962" cy="356911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4"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5"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2157131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71912" y="344908"/>
            <a:ext cx="6836307" cy="521367"/>
          </a:xfrm>
        </p:spPr>
        <p:txBody>
          <a:bodyPr>
            <a:normAutofit/>
          </a:bodyPr>
          <a:lstStyle/>
          <a:p>
            <a:r>
              <a:rPr kumimoji="1" lang="ja-JP" altLang="en-US" sz="2400" dirty="0" smtClean="0">
                <a:solidFill>
                  <a:srgbClr val="FF6699"/>
                </a:solidFill>
                <a:latin typeface="HG丸ｺﾞｼｯｸM-PRO" panose="020F0600000000000000" pitchFamily="50" charset="-128"/>
                <a:ea typeface="HG丸ｺﾞｼｯｸM-PRO" panose="020F0600000000000000" pitchFamily="50" charset="-128"/>
              </a:rPr>
              <a:t>お申込み～受講～受講後までの流れ</a:t>
            </a:r>
            <a:endParaRPr kumimoji="1" lang="ja-JP" altLang="en-US" sz="2400" dirty="0">
              <a:solidFill>
                <a:srgbClr val="FF6699"/>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10" name="タイトル 4"/>
          <p:cNvSpPr txBox="1">
            <a:spLocks/>
          </p:cNvSpPr>
          <p:nvPr/>
        </p:nvSpPr>
        <p:spPr>
          <a:xfrm>
            <a:off x="635264" y="1103587"/>
            <a:ext cx="3894696" cy="55809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①お申込み</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en-US" altLang="ja-JP" sz="1400" b="1" dirty="0">
              <a:solidFill>
                <a:srgbClr val="FF6699"/>
              </a:solidFill>
              <a:latin typeface="HG丸ｺﾞｼｯｸM-PRO" panose="020F0600000000000000" pitchFamily="50" charset="-128"/>
              <a:ea typeface="HG丸ｺﾞｼｯｸM-PRO" panose="020F0600000000000000" pitchFamily="50" charset="-128"/>
            </a:endParaRPr>
          </a:p>
          <a:p>
            <a:r>
              <a:rPr lang="ja-JP" altLang="en-US" sz="1400" b="1" dirty="0">
                <a:solidFill>
                  <a:srgbClr val="FF6699"/>
                </a:solidFill>
                <a:latin typeface="HG丸ｺﾞｼｯｸM-PRO" panose="020F0600000000000000" pitchFamily="50" charset="-128"/>
                <a:ea typeface="HG丸ｺﾞｼｯｸM-PRO" panose="020F0600000000000000" pitchFamily="50" charset="-128"/>
              </a:rPr>
              <a:t>②</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協会</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より協会規約、契約書</a:t>
            </a:r>
            <a:r>
              <a:rPr lang="en-US" altLang="ja-JP" sz="1400" b="1" dirty="0">
                <a:solidFill>
                  <a:srgbClr val="FF6699"/>
                </a:solidFill>
                <a:latin typeface="HG丸ｺﾞｼｯｸM-PRO" panose="020F0600000000000000" pitchFamily="50" charset="-128"/>
                <a:ea typeface="HG丸ｺﾞｼｯｸM-PRO" panose="020F0600000000000000" pitchFamily="50" charset="-128"/>
              </a:rPr>
              <a:t>2</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部を</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発送</a:t>
            </a:r>
            <a:endParaRPr lang="ja-JP" altLang="ja-JP" sz="1400" b="1" dirty="0">
              <a:solidFill>
                <a:srgbClr val="FF6699"/>
              </a:solidFill>
              <a:latin typeface="HG丸ｺﾞｼｯｸM-PRO" panose="020F0600000000000000" pitchFamily="50" charset="-128"/>
              <a:ea typeface="HG丸ｺﾞｼｯｸM-PRO" panose="020F0600000000000000" pitchFamily="50" charset="-128"/>
            </a:endParaRPr>
          </a:p>
          <a:p>
            <a:r>
              <a:rPr lang="ja-JP" altLang="ja-JP" sz="1400" b="1" dirty="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③</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契約書</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に署名</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捺印</a:t>
            </a:r>
            <a:r>
              <a:rPr lang="ja-JP" altLang="en-US" sz="1400" b="1" dirty="0">
                <a:solidFill>
                  <a:srgbClr val="FF6699"/>
                </a:solidFill>
                <a:latin typeface="HG丸ｺﾞｼｯｸM-PRO" panose="020F0600000000000000" pitchFamily="50" charset="-128"/>
                <a:ea typeface="HG丸ｺﾞｼｯｸM-PRO" panose="020F0600000000000000" pitchFamily="50" charset="-128"/>
              </a:rPr>
              <a:t>後</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１部返送</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受講料</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・テキスト代のお振込</a:t>
            </a:r>
          </a:p>
          <a:p>
            <a:r>
              <a:rPr lang="ja-JP" altLang="ja-JP" sz="1200" dirty="0">
                <a:latin typeface="HG丸ｺﾞｼｯｸM-PRO" panose="020F0600000000000000" pitchFamily="50" charset="-128"/>
                <a:ea typeface="HG丸ｺﾞｼｯｸM-PRO" panose="020F0600000000000000" pitchFamily="50" charset="-128"/>
              </a:rPr>
              <a:t>受講料：</a:t>
            </a:r>
            <a:r>
              <a:rPr lang="en-US" altLang="ja-JP" sz="1200" dirty="0">
                <a:latin typeface="HG丸ｺﾞｼｯｸM-PRO" panose="020F0600000000000000" pitchFamily="50" charset="-128"/>
                <a:ea typeface="HG丸ｺﾞｼｯｸM-PRO" panose="020F0600000000000000" pitchFamily="50" charset="-128"/>
              </a:rPr>
              <a:t>86,400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テキスト代：</a:t>
            </a:r>
            <a:r>
              <a:rPr lang="en-US" altLang="ja-JP" sz="1200" dirty="0">
                <a:latin typeface="HG丸ｺﾞｼｯｸM-PRO" panose="020F0600000000000000" pitchFamily="50" charset="-128"/>
                <a:ea typeface="HG丸ｺﾞｼｯｸM-PRO" panose="020F0600000000000000" pitchFamily="50" charset="-128"/>
              </a:rPr>
              <a:t>10,800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合計：</a:t>
            </a:r>
            <a:r>
              <a:rPr lang="en-US" altLang="ja-JP" sz="1200" dirty="0">
                <a:latin typeface="HG丸ｺﾞｼｯｸM-PRO" panose="020F0600000000000000" pitchFamily="50" charset="-128"/>
                <a:ea typeface="HG丸ｺﾞｼｯｸM-PRO" panose="020F0600000000000000" pitchFamily="50" charset="-128"/>
              </a:rPr>
              <a:t>97,200</a:t>
            </a:r>
            <a:r>
              <a:rPr lang="ja-JP" altLang="ja-JP" sz="1200" dirty="0">
                <a:latin typeface="HG丸ｺﾞｼｯｸM-PRO" panose="020F0600000000000000" pitchFamily="50" charset="-128"/>
                <a:ea typeface="HG丸ｺﾞｼｯｸM-PRO" panose="020F0600000000000000" pitchFamily="50" charset="-128"/>
              </a:rPr>
              <a:t>円（税込</a:t>
            </a:r>
            <a:r>
              <a:rPr lang="ja-JP" altLang="ja-JP" sz="1200" dirty="0" smtClean="0">
                <a:latin typeface="HG丸ｺﾞｼｯｸM-PRO" panose="020F0600000000000000" pitchFamily="50" charset="-128"/>
                <a:ea typeface="HG丸ｺﾞｼｯｸM-PRO" panose="020F0600000000000000" pitchFamily="50" charset="-128"/>
              </a:rPr>
              <a:t>）</a:t>
            </a:r>
            <a:endParaRPr lang="en-US" altLang="ja-JP" sz="1200" dirty="0" smtClean="0">
              <a:latin typeface="HG丸ｺﾞｼｯｸM-PRO" panose="020F0600000000000000" pitchFamily="50" charset="-128"/>
              <a:ea typeface="HG丸ｺﾞｼｯｸM-PRO" panose="020F0600000000000000" pitchFamily="50" charset="-128"/>
            </a:endParaRPr>
          </a:p>
          <a:p>
            <a:r>
              <a:rPr lang="ja-JP" altLang="en-US" sz="1200" dirty="0" smtClean="0">
                <a:latin typeface="HG丸ｺﾞｼｯｸM-PRO" panose="020F0600000000000000" pitchFamily="50" charset="-128"/>
                <a:ea typeface="HG丸ｺﾞｼｯｸM-PRO" panose="020F0600000000000000" pitchFamily="50" charset="-128"/>
              </a:rPr>
              <a:t>（クレジットカード払い可能）</a:t>
            </a:r>
            <a:endParaRPr lang="ja-JP" altLang="ja-JP" sz="1200" dirty="0">
              <a:latin typeface="HG丸ｺﾞｼｯｸM-PRO" panose="020F0600000000000000" pitchFamily="50" charset="-128"/>
              <a:ea typeface="HG丸ｺﾞｼｯｸM-PRO" panose="020F0600000000000000" pitchFamily="50" charset="-128"/>
            </a:endParaRPr>
          </a:p>
          <a:p>
            <a:r>
              <a:rPr lang="ja-JP" altLang="ja-JP" sz="1400" dirty="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④</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協会</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よりテキスト、教材</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用布</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動画</a:t>
            </a:r>
            <a:r>
              <a:rPr lang="en-US" altLang="ja-JP" sz="1400" b="1" dirty="0">
                <a:solidFill>
                  <a:srgbClr val="FF6699"/>
                </a:solidFill>
                <a:latin typeface="HG丸ｺﾞｼｯｸM-PRO" panose="020F0600000000000000" pitchFamily="50" charset="-128"/>
                <a:ea typeface="HG丸ｺﾞｼｯｸM-PRO" panose="020F0600000000000000" pitchFamily="50" charset="-128"/>
              </a:rPr>
              <a:t>ID</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・パスワードをお届け</a:t>
            </a:r>
          </a:p>
          <a:p>
            <a:endParaRPr lang="en-US" altLang="ja-JP" sz="1400" dirty="0" smtClean="0">
              <a:latin typeface="HG丸ｺﾞｼｯｸM-PRO" panose="020F0600000000000000" pitchFamily="50" charset="-128"/>
              <a:ea typeface="HG丸ｺﾞｼｯｸM-PRO" panose="020F0600000000000000" pitchFamily="50" charset="-128"/>
            </a:endParaRPr>
          </a:p>
          <a:p>
            <a:r>
              <a:rPr lang="ja-JP" altLang="ja-JP" sz="1400" dirty="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⑤</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養成講座１日目まで</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に</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動画</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【基礎講座１】を自宅</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学習</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ja-JP" sz="1400" b="1" dirty="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solidFill>
                <a:srgbClr val="FF6699"/>
              </a:solidFill>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⑥</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養成講座１日目</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受講</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endParaRPr lang="ja-JP" altLang="ja-JP" sz="1400" dirty="0"/>
          </a:p>
          <a:p>
            <a:r>
              <a:rPr lang="ja-JP" altLang="ja-JP" sz="1400" dirty="0"/>
              <a:t>　　　　</a:t>
            </a:r>
            <a:endParaRPr lang="en-US" altLang="ja-JP" sz="1400" dirty="0" smtClean="0"/>
          </a:p>
        </p:txBody>
      </p:sp>
      <p:sp>
        <p:nvSpPr>
          <p:cNvPr id="11" name="タイトル 4"/>
          <p:cNvSpPr txBox="1">
            <a:spLocks/>
          </p:cNvSpPr>
          <p:nvPr/>
        </p:nvSpPr>
        <p:spPr>
          <a:xfrm>
            <a:off x="5079605" y="1103587"/>
            <a:ext cx="4400725" cy="477169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a:latin typeface="HG丸ｺﾞｼｯｸM-PRO" panose="020F0600000000000000" pitchFamily="50" charset="-128"/>
                <a:ea typeface="HG丸ｺﾞｼｯｸM-PRO" panose="020F0600000000000000" pitchFamily="50" charset="-128"/>
              </a:rPr>
              <a:t>↓</a:t>
            </a:r>
          </a:p>
          <a:p>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⑦</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養成講座２日目までに課題作成</a:t>
            </a:r>
          </a:p>
          <a:p>
            <a:r>
              <a:rPr lang="ja-JP" altLang="ja-JP" sz="1400" b="1" dirty="0">
                <a:solidFill>
                  <a:srgbClr val="FF6699"/>
                </a:solidFill>
                <a:latin typeface="HG丸ｺﾞｼｯｸM-PRO" panose="020F0600000000000000" pitchFamily="50" charset="-128"/>
                <a:ea typeface="HG丸ｺﾞｼｯｸM-PRO" panose="020F0600000000000000" pitchFamily="50" charset="-128"/>
              </a:rPr>
              <a:t>試験の発表練習</a:t>
            </a:r>
          </a:p>
          <a:p>
            <a:r>
              <a:rPr lang="ja-JP" altLang="ja-JP" sz="1400" b="1" dirty="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⑧</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インストラクター</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養成講座２日目</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受講</a:t>
            </a:r>
            <a:endParaRPr lang="en-US" altLang="ja-JP" sz="1400" b="1" dirty="0" smtClean="0">
              <a:solidFill>
                <a:srgbClr val="FF6699"/>
              </a:solidFill>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ja-JP" sz="1400" b="1" dirty="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⑨</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試験</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合格後、諸経費のお振込（合格後</a:t>
            </a:r>
            <a:r>
              <a:rPr lang="en-US" altLang="ja-JP" sz="1400" b="1" dirty="0">
                <a:solidFill>
                  <a:srgbClr val="FF6699"/>
                </a:solidFill>
                <a:latin typeface="HG丸ｺﾞｼｯｸM-PRO" panose="020F0600000000000000" pitchFamily="50" charset="-128"/>
                <a:ea typeface="HG丸ｺﾞｼｯｸM-PRO" panose="020F0600000000000000" pitchFamily="50" charset="-128"/>
              </a:rPr>
              <a:t>10</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日以内）</a:t>
            </a:r>
          </a:p>
          <a:p>
            <a:r>
              <a:rPr lang="ja-JP" altLang="ja-JP" sz="1200" dirty="0">
                <a:latin typeface="HG丸ｺﾞｼｯｸM-PRO" panose="020F0600000000000000" pitchFamily="50" charset="-128"/>
                <a:ea typeface="HG丸ｺﾞｼｯｸM-PRO" panose="020F0600000000000000" pitchFamily="50" charset="-128"/>
              </a:rPr>
              <a:t>入会金：</a:t>
            </a:r>
            <a:r>
              <a:rPr lang="en-US" altLang="ja-JP" sz="1200" dirty="0">
                <a:latin typeface="HG丸ｺﾞｼｯｸM-PRO" panose="020F0600000000000000" pitchFamily="50" charset="-128"/>
                <a:ea typeface="HG丸ｺﾞｼｯｸM-PRO" panose="020F0600000000000000" pitchFamily="50" charset="-128"/>
              </a:rPr>
              <a:t>5,000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初年度登録事務手数料</a:t>
            </a:r>
            <a:r>
              <a:rPr lang="ja-JP" altLang="ja-JP" sz="1200" dirty="0" smtClean="0">
                <a:latin typeface="HG丸ｺﾞｼｯｸM-PRO" panose="020F0600000000000000" pitchFamily="50" charset="-128"/>
                <a:ea typeface="HG丸ｺﾞｼｯｸM-PRO" panose="020F0600000000000000" pitchFamily="50" charset="-128"/>
              </a:rPr>
              <a:t>：</a:t>
            </a:r>
            <a:r>
              <a:rPr lang="en-US" altLang="ja-JP" sz="1200" dirty="0" smtClean="0">
                <a:latin typeface="HG丸ｺﾞｼｯｸM-PRO" panose="020F0600000000000000" pitchFamily="50" charset="-128"/>
                <a:ea typeface="HG丸ｺﾞｼｯｸM-PRO" panose="020F0600000000000000" pitchFamily="50" charset="-128"/>
              </a:rPr>
              <a:t>5,000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協会公式エプロン代：</a:t>
            </a:r>
            <a:r>
              <a:rPr lang="en-US" altLang="ja-JP" sz="1200" dirty="0">
                <a:latin typeface="HG丸ｺﾞｼｯｸM-PRO" panose="020F0600000000000000" pitchFamily="50" charset="-128"/>
                <a:ea typeface="HG丸ｺﾞｼｯｸM-PRO" panose="020F0600000000000000" pitchFamily="50" charset="-128"/>
              </a:rPr>
              <a:t>3,000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200" dirty="0">
                <a:latin typeface="HG丸ｺﾞｼｯｸM-PRO" panose="020F0600000000000000" pitchFamily="50" charset="-128"/>
                <a:ea typeface="HG丸ｺﾞｼｯｸM-PRO" panose="020F0600000000000000" pitchFamily="50" charset="-128"/>
              </a:rPr>
              <a:t>初年度年</a:t>
            </a:r>
            <a:r>
              <a:rPr lang="ja-JP" altLang="ja-JP" sz="1200" dirty="0" smtClean="0">
                <a:latin typeface="HG丸ｺﾞｼｯｸM-PRO" panose="020F0600000000000000" pitchFamily="50" charset="-128"/>
                <a:ea typeface="HG丸ｺﾞｼｯｸM-PRO" panose="020F0600000000000000" pitchFamily="50" charset="-128"/>
              </a:rPr>
              <a:t>会費</a:t>
            </a:r>
            <a:r>
              <a:rPr lang="ja-JP" altLang="en-US" sz="1200" dirty="0">
                <a:latin typeface="HG丸ｺﾞｼｯｸM-PRO" panose="020F0600000000000000" pitchFamily="50" charset="-128"/>
                <a:ea typeface="HG丸ｺﾞｼｯｸM-PRO" panose="020F0600000000000000" pitchFamily="50" charset="-128"/>
              </a:rPr>
              <a:t>　</a:t>
            </a:r>
            <a:r>
              <a:rPr lang="ja-JP" altLang="en-US" sz="1200" dirty="0" smtClean="0">
                <a:latin typeface="HG丸ｺﾞｼｯｸM-PRO" panose="020F0600000000000000" pitchFamily="50" charset="-128"/>
                <a:ea typeface="HG丸ｺﾞｼｯｸM-PRO" panose="020F0600000000000000" pitchFamily="50" charset="-128"/>
              </a:rPr>
              <a:t>入会月より月割</a:t>
            </a:r>
            <a:r>
              <a:rPr lang="ja-JP"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月額１</a:t>
            </a:r>
            <a:r>
              <a:rPr lang="en-US" altLang="ja-JP" sz="1200" dirty="0" smtClean="0">
                <a:latin typeface="HG丸ｺﾞｼｯｸM-PRO" panose="020F0600000000000000" pitchFamily="50" charset="-128"/>
                <a:ea typeface="HG丸ｺﾞｼｯｸM-PRO" panose="020F0600000000000000" pitchFamily="50" charset="-128"/>
              </a:rPr>
              <a:t>,000</a:t>
            </a:r>
            <a:r>
              <a:rPr lang="ja-JP" altLang="ja-JP" sz="1200" dirty="0">
                <a:latin typeface="HG丸ｺﾞｼｯｸM-PRO" panose="020F0600000000000000" pitchFamily="50" charset="-128"/>
                <a:ea typeface="HG丸ｺﾞｼｯｸM-PRO" panose="020F0600000000000000" pitchFamily="50" charset="-128"/>
              </a:rPr>
              <a:t>円（税込）</a:t>
            </a:r>
          </a:p>
          <a:p>
            <a:r>
              <a:rPr lang="ja-JP" altLang="ja-JP" sz="1400" b="1" dirty="0">
                <a:latin typeface="HG丸ｺﾞｼｯｸM-PRO" panose="020F0600000000000000" pitchFamily="50" charset="-128"/>
                <a:ea typeface="HG丸ｺﾞｼｯｸM-PRO" panose="020F0600000000000000" pitchFamily="50" charset="-128"/>
              </a:rPr>
              <a:t>　　　　</a:t>
            </a:r>
            <a:endParaRPr lang="en-US" altLang="ja-JP" sz="1400" b="1" dirty="0" smtClean="0">
              <a:latin typeface="HG丸ｺﾞｼｯｸM-PRO" panose="020F0600000000000000" pitchFamily="50" charset="-128"/>
              <a:ea typeface="HG丸ｺﾞｼｯｸM-PRO" panose="020F0600000000000000" pitchFamily="50" charset="-128"/>
            </a:endParaRPr>
          </a:p>
          <a:p>
            <a:r>
              <a:rPr lang="ja-JP" altLang="en-US" sz="1400" b="1" dirty="0" smtClean="0">
                <a:latin typeface="HG丸ｺﾞｼｯｸM-PRO" panose="020F0600000000000000" pitchFamily="50" charset="-128"/>
                <a:ea typeface="HG丸ｺﾞｼｯｸM-PRO" panose="020F0600000000000000" pitchFamily="50" charset="-128"/>
              </a:rPr>
              <a:t>　　　</a:t>
            </a:r>
            <a:r>
              <a:rPr lang="ja-JP" altLang="ja-JP" sz="1400" b="1" dirty="0" smtClean="0">
                <a:latin typeface="HG丸ｺﾞｼｯｸM-PRO" panose="020F0600000000000000" pitchFamily="50" charset="-128"/>
                <a:ea typeface="HG丸ｺﾞｼｯｸM-PRO" panose="020F0600000000000000" pitchFamily="50" charset="-128"/>
              </a:rPr>
              <a:t>↓</a:t>
            </a:r>
            <a:endParaRPr lang="en-US" altLang="ja-JP" sz="1400" b="1" dirty="0" smtClean="0">
              <a:latin typeface="HG丸ｺﾞｼｯｸM-PRO" panose="020F0600000000000000" pitchFamily="50" charset="-128"/>
              <a:ea typeface="HG丸ｺﾞｼｯｸM-PRO" panose="020F0600000000000000" pitchFamily="50" charset="-128"/>
            </a:endParaRPr>
          </a:p>
          <a:p>
            <a:endParaRPr lang="ja-JP" altLang="ja-JP" sz="1400" b="1" dirty="0">
              <a:latin typeface="HG丸ｺﾞｼｯｸM-PRO" panose="020F0600000000000000" pitchFamily="50" charset="-128"/>
              <a:ea typeface="HG丸ｺﾞｼｯｸM-PRO" panose="020F0600000000000000" pitchFamily="50" charset="-128"/>
            </a:endParaRPr>
          </a:p>
          <a:p>
            <a:r>
              <a:rPr lang="ja-JP" altLang="en-US" sz="1400" b="1" dirty="0" smtClean="0">
                <a:solidFill>
                  <a:srgbClr val="FF6699"/>
                </a:solidFill>
                <a:latin typeface="HG丸ｺﾞｼｯｸM-PRO" panose="020F0600000000000000" pitchFamily="50" charset="-128"/>
                <a:ea typeface="HG丸ｺﾞｼｯｸM-PRO" panose="020F0600000000000000" pitchFamily="50" charset="-128"/>
              </a:rPr>
              <a:t>⑩</a:t>
            </a:r>
            <a:r>
              <a:rPr lang="ja-JP" altLang="ja-JP" sz="1400" b="1" dirty="0" smtClean="0">
                <a:solidFill>
                  <a:srgbClr val="FF6699"/>
                </a:solidFill>
                <a:latin typeface="HG丸ｺﾞｼｯｸM-PRO" panose="020F0600000000000000" pitchFamily="50" charset="-128"/>
                <a:ea typeface="HG丸ｺﾞｼｯｸM-PRO" panose="020F0600000000000000" pitchFamily="50" charset="-128"/>
              </a:rPr>
              <a:t>ベビードリームアート</a:t>
            </a:r>
            <a:r>
              <a:rPr lang="ja-JP" altLang="ja-JP" sz="1400" b="1" dirty="0">
                <a:solidFill>
                  <a:srgbClr val="FF6699"/>
                </a:solidFill>
                <a:latin typeface="HG丸ｺﾞｼｯｸM-PRO" panose="020F0600000000000000" pitchFamily="50" charset="-128"/>
                <a:ea typeface="HG丸ｺﾞｼｯｸM-PRO" panose="020F0600000000000000" pitchFamily="50" charset="-128"/>
              </a:rPr>
              <a:t>協会認定インストラクターとして活動開始</a:t>
            </a:r>
          </a:p>
          <a:p>
            <a:r>
              <a:rPr lang="ja-JP" altLang="ja-JP" sz="1200" dirty="0">
                <a:latin typeface="HG丸ｺﾞｼｯｸM-PRO" panose="020F0600000000000000" pitchFamily="50" charset="-128"/>
                <a:ea typeface="HG丸ｺﾞｼｯｸM-PRO" panose="020F0600000000000000" pitchFamily="50" charset="-128"/>
              </a:rPr>
              <a:t>ブログ等開設できましたら協会のホームページ、</a:t>
            </a:r>
            <a:r>
              <a:rPr lang="en-US" altLang="ja-JP" sz="1200" dirty="0">
                <a:latin typeface="HG丸ｺﾞｼｯｸM-PRO" panose="020F0600000000000000" pitchFamily="50" charset="-128"/>
                <a:ea typeface="HG丸ｺﾞｼｯｸM-PRO" panose="020F0600000000000000" pitchFamily="50" charset="-128"/>
              </a:rPr>
              <a:t>SNS</a:t>
            </a:r>
            <a:r>
              <a:rPr lang="ja-JP" altLang="ja-JP" sz="1200" dirty="0">
                <a:latin typeface="HG丸ｺﾞｼｯｸM-PRO" panose="020F0600000000000000" pitchFamily="50" charset="-128"/>
                <a:ea typeface="HG丸ｺﾞｼｯｸM-PRO" panose="020F0600000000000000" pitchFamily="50" charset="-128"/>
              </a:rPr>
              <a:t>で宣伝いたします</a:t>
            </a:r>
          </a:p>
          <a:p>
            <a:endParaRPr lang="ja-JP" altLang="en-US" sz="1400" dirty="0">
              <a:solidFill>
                <a:srgbClr val="FF6699"/>
              </a:solidFill>
              <a:latin typeface="HG丸ｺﾞｼｯｸM-PRO" panose="020F0600000000000000" pitchFamily="50" charset="-128"/>
              <a:ea typeface="HG丸ｺﾞｼｯｸM-PRO" panose="020F0600000000000000" pitchFamily="50" charset="-128"/>
            </a:endParaRPr>
          </a:p>
        </p:txBody>
      </p:sp>
      <p:sp>
        <p:nvSpPr>
          <p:cNvPr id="6"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7"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21571316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71912" y="344908"/>
            <a:ext cx="7588630" cy="521367"/>
          </a:xfrm>
        </p:spPr>
        <p:txBody>
          <a:bodyPr>
            <a:normAutofit/>
          </a:bodyPr>
          <a:lstStyle/>
          <a:p>
            <a:r>
              <a:rPr kumimoji="1" lang="ja-JP" altLang="en-US" sz="2400" dirty="0" smtClean="0">
                <a:solidFill>
                  <a:srgbClr val="FF6699"/>
                </a:solidFill>
                <a:latin typeface="HG丸ｺﾞｼｯｸM-PRO" panose="020F0600000000000000" pitchFamily="50" charset="-128"/>
                <a:ea typeface="HG丸ｺﾞｼｯｸM-PRO" panose="020F0600000000000000" pitchFamily="50" charset="-128"/>
              </a:rPr>
              <a:t>インストラクター養成講座プログラム（全２２時間）</a:t>
            </a:r>
            <a:endParaRPr kumimoji="1" lang="ja-JP" altLang="en-US" sz="2400" dirty="0">
              <a:solidFill>
                <a:srgbClr val="FF6699"/>
              </a:solidFill>
              <a:latin typeface="HG丸ｺﾞｼｯｸM-PRO" panose="020F0600000000000000" pitchFamily="50" charset="-128"/>
              <a:ea typeface="HG丸ｺﾞｼｯｸM-PRO" panose="020F0600000000000000" pitchFamily="50" charset="-128"/>
            </a:endParaRPr>
          </a:p>
        </p:txBody>
      </p:sp>
      <p:graphicFrame>
        <p:nvGraphicFramePr>
          <p:cNvPr id="8" name="コンテンツ プレースホルダー 7"/>
          <p:cNvGraphicFramePr>
            <a:graphicFrameLocks noGrp="1"/>
          </p:cNvGraphicFramePr>
          <p:nvPr>
            <p:ph sz="half" idx="1"/>
            <p:extLst>
              <p:ext uri="{D42A27DB-BD31-4B8C-83A1-F6EECF244321}">
                <p14:modId xmlns:p14="http://schemas.microsoft.com/office/powerpoint/2010/main" xmlns="" val="3740891576"/>
              </p:ext>
            </p:extLst>
          </p:nvPr>
        </p:nvGraphicFramePr>
        <p:xfrm>
          <a:off x="685086" y="1003547"/>
          <a:ext cx="4307328" cy="5403667"/>
        </p:xfrm>
        <a:graphic>
          <a:graphicData uri="http://schemas.openxmlformats.org/drawingml/2006/table">
            <a:tbl>
              <a:tblPr firstRow="1" bandRow="1">
                <a:tableStyleId>{00A15C55-8517-42AA-B614-E9B94910E393}</a:tableStyleId>
              </a:tblPr>
              <a:tblGrid>
                <a:gridCol w="607686"/>
                <a:gridCol w="3699642"/>
              </a:tblGrid>
              <a:tr h="328612">
                <a:tc gridSpan="2">
                  <a:txBody>
                    <a:bodyPr/>
                    <a:lstStyle/>
                    <a:p>
                      <a:r>
                        <a:rPr kumimoji="1" lang="ja-JP" altLang="en-US" dirty="0" smtClean="0">
                          <a:latin typeface="HG丸ｺﾞｼｯｸM-PRO" panose="020F0600000000000000" pitchFamily="50" charset="-128"/>
                          <a:ea typeface="HG丸ｺﾞｼｯｸM-PRO" panose="020F0600000000000000" pitchFamily="50" charset="-128"/>
                        </a:rPr>
                        <a:t>対面講座</a:t>
                      </a:r>
                      <a:r>
                        <a:rPr kumimoji="1" lang="en-US" altLang="ja-JP" dirty="0" smtClean="0">
                          <a:latin typeface="HG丸ｺﾞｼｯｸM-PRO" panose="020F0600000000000000" pitchFamily="50" charset="-128"/>
                          <a:ea typeface="HG丸ｺﾞｼｯｸM-PRO" panose="020F0600000000000000" pitchFamily="50" charset="-128"/>
                        </a:rPr>
                        <a:t>1</a:t>
                      </a:r>
                      <a:r>
                        <a:rPr kumimoji="1" lang="ja-JP" altLang="en-US" dirty="0" smtClean="0">
                          <a:latin typeface="HG丸ｺﾞｼｯｸM-PRO" panose="020F0600000000000000" pitchFamily="50" charset="-128"/>
                          <a:ea typeface="HG丸ｺﾞｼｯｸM-PRO" panose="020F0600000000000000" pitchFamily="50" charset="-128"/>
                        </a:rPr>
                        <a:t>日目（</a:t>
                      </a:r>
                      <a:r>
                        <a:rPr kumimoji="1" lang="en-US" altLang="ja-JP" dirty="0" smtClean="0">
                          <a:latin typeface="HG丸ｺﾞｼｯｸM-PRO" panose="020F0600000000000000" pitchFamily="50" charset="-128"/>
                          <a:ea typeface="HG丸ｺﾞｼｯｸM-PRO" panose="020F0600000000000000" pitchFamily="50" charset="-128"/>
                        </a:rPr>
                        <a:t>5</a:t>
                      </a:r>
                      <a:r>
                        <a:rPr kumimoji="1" lang="ja-JP" altLang="en-US" dirty="0" smtClean="0">
                          <a:latin typeface="HG丸ｺﾞｼｯｸM-PRO" panose="020F0600000000000000" pitchFamily="50" charset="-128"/>
                          <a:ea typeface="HG丸ｺﾞｼｯｸM-PRO" panose="020F0600000000000000" pitchFamily="50" charset="-128"/>
                        </a:rPr>
                        <a:t>時間）</a:t>
                      </a:r>
                      <a:endParaRPr kumimoji="1" lang="ja-JP" altLang="en-US" dirty="0">
                        <a:latin typeface="HG丸ｺﾞｼｯｸM-PRO" panose="020F0600000000000000" pitchFamily="50" charset="-128"/>
                        <a:ea typeface="HG丸ｺﾞｼｯｸM-PRO" panose="020F0600000000000000" pitchFamily="50" charset="-128"/>
                      </a:endParaRPr>
                    </a:p>
                  </a:txBody>
                  <a:tcPr marL="74295" marR="74295"/>
                </a:tc>
                <a:tc hMerge="1">
                  <a:txBody>
                    <a:bodyPr/>
                    <a:lstStyle/>
                    <a:p>
                      <a:endParaRPr kumimoji="1" lang="ja-JP" altLang="en-US" dirty="0"/>
                    </a:p>
                  </a:txBody>
                  <a:tcPr/>
                </a:tc>
              </a:tr>
              <a:tr h="382488">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1</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代表挨拶</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476250">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2</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ベビードリームアートとは　</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協会理念　ビジョン　目的　</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コンセプト　役割</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476250">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3</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赤ちゃんのアート歴史と商標</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ロゴマークについて</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68969">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４</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受講生自己紹介</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476250">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５</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ベビードリームアート基礎講座</a:t>
                      </a:r>
                      <a:r>
                        <a:rPr kumimoji="1" lang="en-US" altLang="ja-JP" sz="1600" dirty="0" smtClean="0">
                          <a:latin typeface="HG丸ｺﾞｼｯｸM-PRO" panose="020F0600000000000000" pitchFamily="50" charset="-128"/>
                          <a:ea typeface="HG丸ｺﾞｼｯｸM-PRO" panose="020F0600000000000000" pitchFamily="50" charset="-128"/>
                        </a:rPr>
                        <a:t>1</a:t>
                      </a:r>
                    </a:p>
                    <a:p>
                      <a:r>
                        <a:rPr kumimoji="1" lang="ja-JP" altLang="en-US" sz="1600" dirty="0" smtClean="0">
                          <a:latin typeface="HG丸ｺﾞｼｯｸM-PRO" panose="020F0600000000000000" pitchFamily="50" charset="-128"/>
                          <a:ea typeface="HG丸ｺﾞｼｯｸM-PRO" panose="020F0600000000000000" pitchFamily="50" charset="-128"/>
                        </a:rPr>
                        <a:t>（動画学習）質疑応答</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476250">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６</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ベビードリームアート作り方</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撮り方（実演）</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78593">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７</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ベビードリームアート模倣課題作成</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85011">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８</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オリジナルアートを考えよう</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476250">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９</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グループセッション</a:t>
                      </a:r>
                      <a:endParaRPr kumimoji="1" lang="en-US" altLang="ja-JP" sz="1600" dirty="0" smtClean="0">
                        <a:latin typeface="HG丸ｺﾞｼｯｸM-PRO" panose="020F0600000000000000" pitchFamily="50" charset="-128"/>
                        <a:ea typeface="HG丸ｺﾞｼｯｸM-PRO" panose="020F0600000000000000" pitchFamily="50" charset="-128"/>
                      </a:endParaRPr>
                    </a:p>
                    <a:p>
                      <a:r>
                        <a:rPr kumimoji="1" lang="ja-JP" altLang="en-US" sz="1600" dirty="0" smtClean="0">
                          <a:latin typeface="HG丸ｺﾞｼｯｸM-PRO" panose="020F0600000000000000" pitchFamily="50" charset="-128"/>
                          <a:ea typeface="HG丸ｺﾞｼｯｸM-PRO" panose="020F0600000000000000" pitchFamily="50" charset="-128"/>
                        </a:rPr>
                        <a:t>（チームでアイデアを出そう）</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83406">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１０</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インストラクター撮影会デモレッスン</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bl>
          </a:graphicData>
        </a:graphic>
      </p:graphicFrame>
      <p:graphicFrame>
        <p:nvGraphicFramePr>
          <p:cNvPr id="9" name="コンテンツ プレースホルダー 8"/>
          <p:cNvGraphicFramePr>
            <a:graphicFrameLocks noGrp="1"/>
          </p:cNvGraphicFramePr>
          <p:nvPr>
            <p:ph sz="half" idx="2"/>
            <p:extLst>
              <p:ext uri="{D42A27DB-BD31-4B8C-83A1-F6EECF244321}">
                <p14:modId xmlns:p14="http://schemas.microsoft.com/office/powerpoint/2010/main" xmlns="" val="1341939237"/>
              </p:ext>
            </p:extLst>
          </p:nvPr>
        </p:nvGraphicFramePr>
        <p:xfrm>
          <a:off x="5181218" y="972148"/>
          <a:ext cx="4386294" cy="4581626"/>
        </p:xfrm>
        <a:graphic>
          <a:graphicData uri="http://schemas.openxmlformats.org/drawingml/2006/table">
            <a:tbl>
              <a:tblPr firstRow="1" bandRow="1">
                <a:tableStyleId>{21E4AEA4-8DFA-4A89-87EB-49C32662AFE0}</a:tableStyleId>
              </a:tblPr>
              <a:tblGrid>
                <a:gridCol w="747944"/>
                <a:gridCol w="3638350"/>
              </a:tblGrid>
              <a:tr h="398974">
                <a:tc gridSpan="2">
                  <a:txBody>
                    <a:bodyPr/>
                    <a:lstStyle/>
                    <a:p>
                      <a:pPr algn="l"/>
                      <a:r>
                        <a:rPr kumimoji="1" lang="ja-JP" altLang="en-US" dirty="0" smtClean="0">
                          <a:latin typeface="HG丸ｺﾞｼｯｸM-PRO" panose="020F0600000000000000" pitchFamily="50" charset="-128"/>
                          <a:ea typeface="HG丸ｺﾞｼｯｸM-PRO" panose="020F0600000000000000" pitchFamily="50" charset="-128"/>
                        </a:rPr>
                        <a:t>対面講座</a:t>
                      </a:r>
                      <a:r>
                        <a:rPr kumimoji="1" lang="en-US" altLang="ja-JP" dirty="0" smtClean="0">
                          <a:latin typeface="HG丸ｺﾞｼｯｸM-PRO" panose="020F0600000000000000" pitchFamily="50" charset="-128"/>
                          <a:ea typeface="HG丸ｺﾞｼｯｸM-PRO" panose="020F0600000000000000" pitchFamily="50" charset="-128"/>
                        </a:rPr>
                        <a:t>2</a:t>
                      </a:r>
                      <a:r>
                        <a:rPr kumimoji="1" lang="ja-JP" altLang="en-US" dirty="0" smtClean="0">
                          <a:latin typeface="HG丸ｺﾞｼｯｸM-PRO" panose="020F0600000000000000" pitchFamily="50" charset="-128"/>
                          <a:ea typeface="HG丸ｺﾞｼｯｸM-PRO" panose="020F0600000000000000" pitchFamily="50" charset="-128"/>
                        </a:rPr>
                        <a:t>日目（５時間）</a:t>
                      </a:r>
                      <a:endParaRPr kumimoji="1" lang="en-US" altLang="ja-JP" dirty="0" smtClean="0">
                        <a:latin typeface="HG丸ｺﾞｼｯｸM-PRO" panose="020F0600000000000000" pitchFamily="50" charset="-128"/>
                        <a:ea typeface="HG丸ｺﾞｼｯｸM-PRO" panose="020F0600000000000000" pitchFamily="50" charset="-128"/>
                      </a:endParaRPr>
                    </a:p>
                  </a:txBody>
                  <a:tcPr marL="74295" marR="74295"/>
                </a:tc>
                <a:tc hMerge="1">
                  <a:txBody>
                    <a:bodyPr/>
                    <a:lstStyle/>
                    <a:p>
                      <a:endParaRPr kumimoji="1" lang="ja-JP" altLang="en-US" dirty="0"/>
                    </a:p>
                  </a:txBody>
                  <a:tcPr/>
                </a:tc>
              </a:tr>
              <a:tr h="650181">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１</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ベビードリームアート基礎講座２</a:t>
                      </a:r>
                      <a:endParaRPr kumimoji="1" lang="en-US" altLang="ja-JP" sz="1600" dirty="0" smtClean="0">
                        <a:latin typeface="HG丸ｺﾞｼｯｸM-PRO" panose="020F0600000000000000" pitchFamily="50" charset="-128"/>
                        <a:ea typeface="HG丸ｺﾞｼｯｸM-PRO" panose="020F0600000000000000" pitchFamily="50" charset="-128"/>
                      </a:endParaRPr>
                    </a:p>
                    <a:p>
                      <a:pPr algn="l"/>
                      <a:r>
                        <a:rPr kumimoji="1" lang="ja-JP" altLang="en-US" sz="1600" dirty="0" smtClean="0">
                          <a:latin typeface="HG丸ｺﾞｼｯｸM-PRO" panose="020F0600000000000000" pitchFamily="50" charset="-128"/>
                          <a:ea typeface="HG丸ｺﾞｼｯｸM-PRO" panose="020F0600000000000000" pitchFamily="50" charset="-128"/>
                        </a:rPr>
                        <a:t>撮影会の様子（動画学習）　質疑応答</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56134">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２</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丸ｺﾞｼｯｸM-PRO" panose="020F0600000000000000" pitchFamily="50" charset="-128"/>
                          <a:ea typeface="HG丸ｺﾞｼｯｸM-PRO" panose="020F0600000000000000" pitchFamily="50" charset="-128"/>
                        </a:rPr>
                        <a:t>赤ちゃんの発達</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56135">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３</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丸ｺﾞｼｯｸM-PRO" panose="020F0600000000000000" pitchFamily="50" charset="-128"/>
                          <a:ea typeface="HG丸ｺﾞｼｯｸM-PRO" panose="020F0600000000000000" pitchFamily="50" charset="-128"/>
                        </a:rPr>
                        <a:t>産後のお母さんの心と身体</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27259">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４</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HG丸ｺﾞｼｯｸM-PRO" panose="020F0600000000000000" pitchFamily="50" charset="-128"/>
                          <a:ea typeface="HG丸ｺﾞｼｯｸM-PRO" panose="020F0600000000000000" pitchFamily="50" charset="-128"/>
                        </a:rPr>
                        <a:t>ブログについて</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415491">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５</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課題発表</a:t>
                      </a:r>
                      <a:endParaRPr kumimoji="1" lang="en-US" altLang="ja-JP" sz="1600" dirty="0" smtClean="0">
                        <a:latin typeface="HG丸ｺﾞｼｯｸM-PRO" panose="020F0600000000000000" pitchFamily="50" charset="-128"/>
                        <a:ea typeface="HG丸ｺﾞｼｯｸM-PRO" panose="020F0600000000000000" pitchFamily="50" charset="-128"/>
                      </a:endParaRPr>
                    </a:p>
                  </a:txBody>
                  <a:tcPr marL="74295" marR="74295"/>
                </a:tc>
              </a:tr>
              <a:tr h="375385">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６</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カメラ講習</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606391">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７</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みんなを笑顔にする</a:t>
                      </a:r>
                      <a:endParaRPr kumimoji="1" lang="en-US" altLang="ja-JP" sz="1600" dirty="0" smtClean="0">
                        <a:latin typeface="HG丸ｺﾞｼｯｸM-PRO" panose="020F0600000000000000" pitchFamily="50" charset="-128"/>
                        <a:ea typeface="HG丸ｺﾞｼｯｸM-PRO" panose="020F0600000000000000" pitchFamily="50" charset="-128"/>
                      </a:endParaRPr>
                    </a:p>
                    <a:p>
                      <a:pPr algn="l"/>
                      <a:r>
                        <a:rPr kumimoji="1" lang="ja-JP" altLang="en-US" sz="1600" dirty="0" smtClean="0">
                          <a:latin typeface="HG丸ｺﾞｼｯｸM-PRO" panose="020F0600000000000000" pitchFamily="50" charset="-128"/>
                          <a:ea typeface="HG丸ｺﾞｼｯｸM-PRO" panose="020F0600000000000000" pitchFamily="50" charset="-128"/>
                        </a:rPr>
                        <a:t>インストラクターになるために</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36885">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８</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講評・合否発表</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85010">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９</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事務局から</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r h="365760">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１０</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c>
                  <a:txBody>
                    <a:bodyPr/>
                    <a:lstStyle/>
                    <a:p>
                      <a:pPr algn="l"/>
                      <a:r>
                        <a:rPr kumimoji="1" lang="ja-JP" altLang="en-US" sz="1600" dirty="0" smtClean="0">
                          <a:latin typeface="HG丸ｺﾞｼｯｸM-PRO" panose="020F0600000000000000" pitchFamily="50" charset="-128"/>
                          <a:ea typeface="HG丸ｺﾞｼｯｸM-PRO" panose="020F0600000000000000" pitchFamily="50" charset="-128"/>
                        </a:rPr>
                        <a:t>写真撮影</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tc>
              </a:tr>
            </a:tbl>
          </a:graphicData>
        </a:graphic>
      </p:graphicFrame>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6"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7"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4200746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71911" y="344908"/>
            <a:ext cx="7873765" cy="521367"/>
          </a:xfrm>
        </p:spPr>
        <p:txBody>
          <a:bodyPr>
            <a:normAutofit/>
          </a:bodyPr>
          <a:lstStyle/>
          <a:p>
            <a:r>
              <a:rPr kumimoji="1" lang="ja-JP" altLang="en-US" sz="2400" dirty="0" smtClean="0">
                <a:solidFill>
                  <a:srgbClr val="FF6699"/>
                </a:solidFill>
                <a:latin typeface="HG丸ｺﾞｼｯｸM-PRO" panose="020F0600000000000000" pitchFamily="50" charset="-128"/>
                <a:ea typeface="HG丸ｺﾞｼｯｸM-PRO" panose="020F0600000000000000" pitchFamily="50" charset="-128"/>
              </a:rPr>
              <a:t>インストラクター養成講座プログラム（全２２時間）</a:t>
            </a:r>
            <a:endParaRPr kumimoji="1" lang="ja-JP" altLang="en-US" sz="2400" dirty="0">
              <a:solidFill>
                <a:srgbClr val="FF6699"/>
              </a:solidFill>
              <a:latin typeface="HG丸ｺﾞｼｯｸM-PRO" panose="020F0600000000000000" pitchFamily="50" charset="-128"/>
              <a:ea typeface="HG丸ｺﾞｼｯｸM-PRO" panose="020F0600000000000000" pitchFamily="50" charset="-128"/>
            </a:endParaRPr>
          </a:p>
        </p:txBody>
      </p:sp>
      <p:graphicFrame>
        <p:nvGraphicFramePr>
          <p:cNvPr id="8" name="コンテンツ プレースホルダー 7"/>
          <p:cNvGraphicFramePr>
            <a:graphicFrameLocks noGrp="1"/>
          </p:cNvGraphicFramePr>
          <p:nvPr>
            <p:ph sz="half" idx="1"/>
            <p:extLst>
              <p:ext uri="{D42A27DB-BD31-4B8C-83A1-F6EECF244321}">
                <p14:modId xmlns:p14="http://schemas.microsoft.com/office/powerpoint/2010/main" xmlns="" val="1385449280"/>
              </p:ext>
            </p:extLst>
          </p:nvPr>
        </p:nvGraphicFramePr>
        <p:xfrm>
          <a:off x="685086" y="1003547"/>
          <a:ext cx="4267914" cy="2233639"/>
        </p:xfrm>
        <a:graphic>
          <a:graphicData uri="http://schemas.openxmlformats.org/drawingml/2006/table">
            <a:tbl>
              <a:tblPr firstRow="1" bandRow="1">
                <a:tableStyleId>{00A15C55-8517-42AA-B614-E9B94910E393}</a:tableStyleId>
              </a:tblPr>
              <a:tblGrid>
                <a:gridCol w="618197"/>
                <a:gridCol w="3649717"/>
              </a:tblGrid>
              <a:tr h="328612">
                <a:tc gridSpan="2">
                  <a:txBody>
                    <a:bodyPr/>
                    <a:lstStyle/>
                    <a:p>
                      <a:r>
                        <a:rPr kumimoji="1" lang="ja-JP" altLang="en-US" dirty="0" smtClean="0">
                          <a:latin typeface="HG丸ｺﾞｼｯｸM-PRO" panose="020F0600000000000000" pitchFamily="50" charset="-128"/>
                          <a:ea typeface="HG丸ｺﾞｼｯｸM-PRO" panose="020F0600000000000000" pitchFamily="50" charset="-128"/>
                        </a:rPr>
                        <a:t>動画学習（３時間）</a:t>
                      </a:r>
                      <a:endParaRPr kumimoji="1" lang="ja-JP" altLang="en-US" dirty="0">
                        <a:latin typeface="HG丸ｺﾞｼｯｸM-PRO" panose="020F0600000000000000" pitchFamily="50" charset="-128"/>
                        <a:ea typeface="HG丸ｺﾞｼｯｸM-PRO" panose="020F0600000000000000" pitchFamily="50" charset="-128"/>
                      </a:endParaRPr>
                    </a:p>
                  </a:txBody>
                  <a:tcPr marL="74295" marR="74295">
                    <a:solidFill>
                      <a:schemeClr val="accent1"/>
                    </a:solidFill>
                  </a:tcPr>
                </a:tc>
                <a:tc hMerge="1">
                  <a:txBody>
                    <a:bodyPr/>
                    <a:lstStyle/>
                    <a:p>
                      <a:endParaRPr kumimoji="1" lang="ja-JP" altLang="en-US" dirty="0"/>
                    </a:p>
                  </a:txBody>
                  <a:tcPr/>
                </a:tc>
              </a:tr>
              <a:tr h="382488">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1</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40000"/>
                        <a:lumOff val="60000"/>
                      </a:schemeClr>
                    </a:solidFill>
                  </a:tcPr>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アートの作り方基礎編</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40000"/>
                        <a:lumOff val="60000"/>
                      </a:schemeClr>
                    </a:solidFill>
                  </a:tcPr>
                </a:tc>
              </a:tr>
              <a:tr h="381805">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2</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20000"/>
                        <a:lumOff val="80000"/>
                      </a:schemeClr>
                    </a:solidFill>
                  </a:tcPr>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ベビードリームアートのこだわり</a:t>
                      </a:r>
                      <a:endParaRPr kumimoji="1" lang="en-US" altLang="ja-JP" sz="1600" dirty="0" smtClean="0">
                        <a:latin typeface="HG丸ｺﾞｼｯｸM-PRO" panose="020F0600000000000000" pitchFamily="50" charset="-128"/>
                        <a:ea typeface="HG丸ｺﾞｼｯｸM-PRO" panose="020F0600000000000000" pitchFamily="50" charset="-128"/>
                      </a:endParaRPr>
                    </a:p>
                  </a:txBody>
                  <a:tcPr marL="74295" marR="74295">
                    <a:solidFill>
                      <a:schemeClr val="accent1">
                        <a:lumMod val="20000"/>
                        <a:lumOff val="80000"/>
                      </a:schemeClr>
                    </a:solidFill>
                  </a:tcPr>
                </a:tc>
              </a:tr>
              <a:tr h="367862">
                <a:tc>
                  <a:txBody>
                    <a:bodyPr/>
                    <a:lstStyle/>
                    <a:p>
                      <a:pPr algn="ctr"/>
                      <a:r>
                        <a:rPr kumimoji="1" lang="en-US" altLang="ja-JP" sz="1600" dirty="0" smtClean="0">
                          <a:latin typeface="HG丸ｺﾞｼｯｸM-PRO" panose="020F0600000000000000" pitchFamily="50" charset="-128"/>
                          <a:ea typeface="HG丸ｺﾞｼｯｸM-PRO" panose="020F0600000000000000" pitchFamily="50" charset="-128"/>
                        </a:rPr>
                        <a:t>3</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40000"/>
                        <a:lumOff val="60000"/>
                      </a:schemeClr>
                    </a:solidFill>
                  </a:tcPr>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撮影会開催方法</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40000"/>
                        <a:lumOff val="60000"/>
                      </a:schemeClr>
                    </a:solidFill>
                  </a:tcPr>
                </a:tc>
              </a:tr>
              <a:tr h="357352">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４</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20000"/>
                        <a:lumOff val="80000"/>
                      </a:schemeClr>
                    </a:solidFill>
                  </a:tcPr>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撮影会の様子</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20000"/>
                        <a:lumOff val="80000"/>
                      </a:schemeClr>
                    </a:solidFill>
                  </a:tcPr>
                </a:tc>
              </a:tr>
              <a:tr h="378372">
                <a:tc>
                  <a:txBody>
                    <a:bodyPr/>
                    <a:lstStyle/>
                    <a:p>
                      <a:pPr algn="ctr"/>
                      <a:r>
                        <a:rPr kumimoji="1" lang="ja-JP" altLang="en-US" sz="1600" dirty="0" smtClean="0">
                          <a:latin typeface="HG丸ｺﾞｼｯｸM-PRO" panose="020F0600000000000000" pitchFamily="50" charset="-128"/>
                          <a:ea typeface="HG丸ｺﾞｼｯｸM-PRO" panose="020F0600000000000000" pitchFamily="50" charset="-128"/>
                        </a:rPr>
                        <a:t>５</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40000"/>
                        <a:lumOff val="60000"/>
                      </a:schemeClr>
                    </a:solidFill>
                  </a:tcPr>
                </a:tc>
                <a:tc>
                  <a:txBody>
                    <a:bodyPr/>
                    <a:lstStyle/>
                    <a:p>
                      <a:r>
                        <a:rPr kumimoji="1" lang="ja-JP" altLang="en-US" sz="1600" dirty="0" smtClean="0">
                          <a:latin typeface="HG丸ｺﾞｼｯｸM-PRO" panose="020F0600000000000000" pitchFamily="50" charset="-128"/>
                          <a:ea typeface="HG丸ｺﾞｼｯｸM-PRO" panose="020F0600000000000000" pitchFamily="50" charset="-128"/>
                        </a:rPr>
                        <a:t>撮影会テクニック</a:t>
                      </a:r>
                      <a:endParaRPr kumimoji="1" lang="ja-JP" altLang="en-US" sz="1600" dirty="0">
                        <a:latin typeface="HG丸ｺﾞｼｯｸM-PRO" panose="020F0600000000000000" pitchFamily="50" charset="-128"/>
                        <a:ea typeface="HG丸ｺﾞｼｯｸM-PRO" panose="020F0600000000000000" pitchFamily="50" charset="-128"/>
                      </a:endParaRPr>
                    </a:p>
                  </a:txBody>
                  <a:tcPr marL="74295" marR="74295">
                    <a:solidFill>
                      <a:schemeClr val="accent1">
                        <a:lumMod val="40000"/>
                        <a:lumOff val="60000"/>
                      </a:schemeClr>
                    </a:solidFill>
                  </a:tcPr>
                </a:tc>
              </a:tr>
            </a:tbl>
          </a:graphicData>
        </a:graphic>
      </p:graphicFrame>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pic>
        <p:nvPicPr>
          <p:cNvPr id="3" name="図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045167" y="3996558"/>
            <a:ext cx="3417867" cy="2275672"/>
          </a:xfrm>
          <a:prstGeom prst="rect">
            <a:avLst/>
          </a:prstGeom>
        </p:spPr>
      </p:pic>
      <p:pic>
        <p:nvPicPr>
          <p:cNvPr id="4" name="図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6387272" y="3429000"/>
            <a:ext cx="1893069" cy="2843230"/>
          </a:xfrm>
          <a:prstGeom prst="rect">
            <a:avLst/>
          </a:prstGeom>
        </p:spPr>
      </p:pic>
      <p:graphicFrame>
        <p:nvGraphicFramePr>
          <p:cNvPr id="10" name="コンテンツ プレースホルダー 8"/>
          <p:cNvGraphicFramePr>
            <a:graphicFrameLocks/>
          </p:cNvGraphicFramePr>
          <p:nvPr>
            <p:extLst>
              <p:ext uri="{D42A27DB-BD31-4B8C-83A1-F6EECF244321}">
                <p14:modId xmlns="" xmlns:p14="http://schemas.microsoft.com/office/powerpoint/2010/main" val="1785411649"/>
              </p:ext>
            </p:extLst>
          </p:nvPr>
        </p:nvGraphicFramePr>
        <p:xfrm>
          <a:off x="5234994" y="1008281"/>
          <a:ext cx="4090095" cy="1870104"/>
        </p:xfrm>
        <a:graphic>
          <a:graphicData uri="http://schemas.openxmlformats.org/drawingml/2006/table">
            <a:tbl>
              <a:tblPr firstRow="1" bandRow="1">
                <a:tableStyleId>{21E4AEA4-8DFA-4A89-87EB-49C32662AFE0}</a:tableStyleId>
              </a:tblPr>
              <a:tblGrid>
                <a:gridCol w="396528"/>
                <a:gridCol w="3693567"/>
              </a:tblGrid>
              <a:tr h="361765">
                <a:tc gridSpan="2">
                  <a:txBody>
                    <a:bodyPr/>
                    <a:lstStyle/>
                    <a:p>
                      <a:pPr algn="l"/>
                      <a:r>
                        <a:rPr kumimoji="1" lang="ja-JP" altLang="en-US" sz="1800" dirty="0" smtClean="0">
                          <a:latin typeface="AR丸ゴシック体M" panose="020B0609010101010101" pitchFamily="49" charset="-128"/>
                          <a:ea typeface="AR丸ゴシック体M" panose="020B0609010101010101" pitchFamily="49" charset="-128"/>
                        </a:rPr>
                        <a:t>自宅学習（</a:t>
                      </a:r>
                      <a:r>
                        <a:rPr kumimoji="1" lang="en-US" altLang="ja-JP" sz="1800" dirty="0" smtClean="0">
                          <a:latin typeface="AR丸ゴシック体M" panose="020B0609010101010101" pitchFamily="49" charset="-128"/>
                          <a:ea typeface="AR丸ゴシック体M" panose="020B0609010101010101" pitchFamily="49" charset="-128"/>
                        </a:rPr>
                        <a:t>9</a:t>
                      </a:r>
                      <a:r>
                        <a:rPr kumimoji="1" lang="ja-JP" altLang="en-US" sz="1800" dirty="0" smtClean="0">
                          <a:latin typeface="AR丸ゴシック体M" panose="020B0609010101010101" pitchFamily="49" charset="-128"/>
                          <a:ea typeface="AR丸ゴシック体M" panose="020B0609010101010101" pitchFamily="49" charset="-128"/>
                        </a:rPr>
                        <a:t>時間）</a:t>
                      </a:r>
                      <a:endParaRPr kumimoji="1" lang="en-US" altLang="ja-JP" sz="1800" dirty="0" smtClean="0">
                        <a:latin typeface="AR丸ゴシック体M" panose="020B0609010101010101" pitchFamily="49" charset="-128"/>
                        <a:ea typeface="AR丸ゴシック体M" panose="020B0609010101010101" pitchFamily="49" charset="-128"/>
                      </a:endParaRPr>
                    </a:p>
                  </a:txBody>
                  <a:tcPr marL="74295" marR="74295" marT="37148" marB="37148" anchor="ctr">
                    <a:solidFill>
                      <a:schemeClr val="accent6"/>
                    </a:solidFill>
                  </a:tcPr>
                </a:tc>
                <a:tc hMerge="1">
                  <a:txBody>
                    <a:bodyPr/>
                    <a:lstStyle/>
                    <a:p>
                      <a:endParaRPr kumimoji="1" lang="ja-JP" altLang="en-US" dirty="0"/>
                    </a:p>
                  </a:txBody>
                  <a:tcPr/>
                </a:tc>
              </a:tr>
              <a:tr h="385483">
                <a:tc>
                  <a:txBody>
                    <a:bodyPr/>
                    <a:lstStyle/>
                    <a:p>
                      <a:pPr algn="ctr"/>
                      <a:r>
                        <a:rPr kumimoji="1" lang="en-US" altLang="ja-JP" sz="1600" dirty="0" smtClean="0">
                          <a:latin typeface="AR丸ゴシック体M" panose="020B0609010101010101" pitchFamily="49" charset="-128"/>
                          <a:ea typeface="AR丸ゴシック体M" panose="020B0609010101010101" pitchFamily="49" charset="-128"/>
                        </a:rPr>
                        <a:t>1</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solidFill>
                      <a:schemeClr val="accent6">
                        <a:lumMod val="60000"/>
                        <a:lumOff val="40000"/>
                      </a:schemeClr>
                    </a:solidFill>
                  </a:tcPr>
                </a:tc>
                <a:tc>
                  <a:txBody>
                    <a:bodyPr/>
                    <a:lstStyle/>
                    <a:p>
                      <a:pPr algn="l"/>
                      <a:r>
                        <a:rPr kumimoji="1" lang="ja-JP" altLang="en-US" sz="1600" dirty="0" smtClean="0">
                          <a:latin typeface="AR丸ゴシック体M" panose="020B0609010101010101" pitchFamily="49" charset="-128"/>
                          <a:ea typeface="AR丸ゴシック体M" panose="020B0609010101010101" pitchFamily="49" charset="-128"/>
                        </a:rPr>
                        <a:t>課題制作　模倣課題</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solidFill>
                      <a:schemeClr val="accent6">
                        <a:lumMod val="60000"/>
                        <a:lumOff val="40000"/>
                      </a:schemeClr>
                    </a:solidFill>
                  </a:tcPr>
                </a:tc>
              </a:tr>
              <a:tr h="358588">
                <a:tc>
                  <a:txBody>
                    <a:bodyPr/>
                    <a:lstStyle/>
                    <a:p>
                      <a:pPr algn="ctr"/>
                      <a:r>
                        <a:rPr kumimoji="1" lang="en-US" altLang="ja-JP" sz="1600" dirty="0" smtClean="0">
                          <a:latin typeface="AR丸ゴシック体M" panose="020B0609010101010101" pitchFamily="49" charset="-128"/>
                          <a:ea typeface="AR丸ゴシック体M" panose="020B0609010101010101" pitchFamily="49" charset="-128"/>
                        </a:rPr>
                        <a:t>2</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AR丸ゴシック体M" panose="020B0609010101010101" pitchFamily="49" charset="-128"/>
                          <a:ea typeface="AR丸ゴシック体M" panose="020B0609010101010101" pitchFamily="49" charset="-128"/>
                        </a:rPr>
                        <a:t>課題制作　オリジナル作品</a:t>
                      </a:r>
                    </a:p>
                  </a:txBody>
                  <a:tcPr marL="74295" marR="74295" marT="37148" marB="37148">
                    <a:solidFill>
                      <a:schemeClr val="accent6">
                        <a:lumMod val="20000"/>
                        <a:lumOff val="80000"/>
                      </a:schemeClr>
                    </a:solidFill>
                  </a:tcPr>
                </a:tc>
              </a:tr>
              <a:tr h="367553">
                <a:tc>
                  <a:txBody>
                    <a:bodyPr/>
                    <a:lstStyle/>
                    <a:p>
                      <a:pPr algn="ctr"/>
                      <a:r>
                        <a:rPr kumimoji="1" lang="en-US" altLang="ja-JP" sz="1600" dirty="0" smtClean="0">
                          <a:latin typeface="AR丸ゴシック体M" panose="020B0609010101010101" pitchFamily="49" charset="-128"/>
                          <a:ea typeface="AR丸ゴシック体M" panose="020B0609010101010101" pitchFamily="49" charset="-128"/>
                        </a:rPr>
                        <a:t>3</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solidFill>
                      <a:schemeClr val="accent6">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AR丸ゴシック体M" panose="020B0609010101010101" pitchFamily="49" charset="-128"/>
                          <a:ea typeface="AR丸ゴシック体M" panose="020B0609010101010101" pitchFamily="49" charset="-128"/>
                        </a:rPr>
                        <a:t>課題制作　グループ課題</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solidFill>
                      <a:schemeClr val="accent6">
                        <a:lumMod val="60000"/>
                        <a:lumOff val="40000"/>
                      </a:schemeClr>
                    </a:solidFill>
                  </a:tcPr>
                </a:tc>
              </a:tr>
              <a:tr h="396715">
                <a:tc>
                  <a:txBody>
                    <a:bodyPr/>
                    <a:lstStyle/>
                    <a:p>
                      <a:pPr algn="ctr"/>
                      <a:r>
                        <a:rPr kumimoji="1" lang="en-US" altLang="ja-JP" sz="1600" dirty="0" smtClean="0">
                          <a:latin typeface="AR丸ゴシック体M" panose="020B0609010101010101" pitchFamily="49" charset="-128"/>
                          <a:ea typeface="AR丸ゴシック体M" panose="020B0609010101010101" pitchFamily="49" charset="-128"/>
                        </a:rPr>
                        <a:t>4</a:t>
                      </a:r>
                      <a:endParaRPr kumimoji="1" lang="ja-JP" altLang="en-US" sz="1600" dirty="0">
                        <a:latin typeface="AR丸ゴシック体M" panose="020B0609010101010101" pitchFamily="49" charset="-128"/>
                        <a:ea typeface="AR丸ゴシック体M" panose="020B0609010101010101" pitchFamily="49" charset="-128"/>
                      </a:endParaRPr>
                    </a:p>
                  </a:txBody>
                  <a:tcPr marL="74295" marR="74295" marT="37148" marB="37148">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AR丸ゴシック体M" panose="020B0609010101010101" pitchFamily="49" charset="-128"/>
                          <a:ea typeface="AR丸ゴシック体M" panose="020B0609010101010101" pitchFamily="49" charset="-128"/>
                          <a:cs typeface="+mn-cs"/>
                        </a:rPr>
                        <a:t>試験　発表準備</a:t>
                      </a:r>
                    </a:p>
                  </a:txBody>
                  <a:tcPr marL="74295" marR="74295" marT="37148" marB="37148">
                    <a:solidFill>
                      <a:schemeClr val="accent6">
                        <a:lumMod val="20000"/>
                        <a:lumOff val="80000"/>
                      </a:schemeClr>
                    </a:solidFill>
                  </a:tcPr>
                </a:tc>
              </a:tr>
            </a:tbl>
          </a:graphicData>
        </a:graphic>
      </p:graphicFrame>
      <p:sp>
        <p:nvSpPr>
          <p:cNvPr id="9"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1"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734388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図 13" descr="えんぴつライン黄.gif"/>
          <p:cNvPicPr>
            <a:picLocks noChangeAspect="1"/>
          </p:cNvPicPr>
          <p:nvPr/>
        </p:nvPicPr>
        <p:blipFill>
          <a:blip r:embed="rId2" cstate="print"/>
          <a:stretch>
            <a:fillRect/>
          </a:stretch>
        </p:blipFill>
        <p:spPr>
          <a:xfrm>
            <a:off x="728511" y="919730"/>
            <a:ext cx="4502251" cy="476250"/>
          </a:xfrm>
          <a:prstGeom prst="rect">
            <a:avLst/>
          </a:prstGeom>
        </p:spPr>
      </p:pic>
      <p:pic>
        <p:nvPicPr>
          <p:cNvPr id="2" name="図 1"/>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7" name="タイトル 4"/>
          <p:cNvSpPr txBox="1">
            <a:spLocks/>
          </p:cNvSpPr>
          <p:nvPr/>
        </p:nvSpPr>
        <p:spPr>
          <a:xfrm>
            <a:off x="1171912" y="344908"/>
            <a:ext cx="7480475"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1" lang="ja-JP" altLang="en-US" sz="2400" b="0"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rPr>
              <a:t>受講生の声</a:t>
            </a:r>
            <a:endParaRPr kumimoji="1" lang="ja-JP" altLang="en-US" sz="2400" b="0"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18" name="タイトル 4"/>
          <p:cNvSpPr txBox="1">
            <a:spLocks/>
          </p:cNvSpPr>
          <p:nvPr/>
        </p:nvSpPr>
        <p:spPr>
          <a:xfrm>
            <a:off x="1058843" y="831710"/>
            <a:ext cx="8724256" cy="521367"/>
          </a:xfrm>
          <a:prstGeom prst="rect">
            <a:avLst/>
          </a:prstGeom>
        </p:spPr>
        <p:txBody>
          <a:bodyPr vert="horz" lIns="91440" tIns="45720" rIns="91440" bIns="45720" rtlCol="0" anchor="ctr">
            <a:normAutofit/>
          </a:body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b="1" dirty="0" smtClean="0">
                <a:solidFill>
                  <a:srgbClr val="FF6699"/>
                </a:solidFill>
                <a:latin typeface="HG丸ｺﾞｼｯｸM-PRO" panose="020F0600000000000000" pitchFamily="50" charset="-128"/>
                <a:ea typeface="HG丸ｺﾞｼｯｸM-PRO" panose="020F0600000000000000" pitchFamily="50" charset="-128"/>
                <a:cs typeface="+mj-cs"/>
              </a:rPr>
              <a:t>修了生にインタビュー</a:t>
            </a:r>
            <a:endParaRPr kumimoji="1" lang="ja-JP" altLang="en-US"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22" name="タイトル 4"/>
          <p:cNvSpPr txBox="1">
            <a:spLocks/>
          </p:cNvSpPr>
          <p:nvPr/>
        </p:nvSpPr>
        <p:spPr>
          <a:xfrm>
            <a:off x="385327" y="3373245"/>
            <a:ext cx="2190723" cy="1218420"/>
          </a:xfrm>
          <a:prstGeom prst="rect">
            <a:avLst/>
          </a:prstGeom>
        </p:spPr>
        <p:txBody>
          <a:bodyPr vert="horz" lIns="91440" tIns="45720" rIns="91440" bIns="45720" rtlCol="0" anchor="t">
            <a:noAutofit/>
          </a:bodyPr>
          <a:lstStyle/>
          <a:p>
            <a:pPr algn="ctr"/>
            <a:r>
              <a:rPr lang="ja-JP" altLang="en-US" sz="1400" dirty="0" smtClean="0">
                <a:latin typeface="HG丸ｺﾞｼｯｸM-PRO" pitchFamily="50" charset="-128"/>
                <a:ea typeface="HG丸ｺﾞｼｯｸM-PRO" pitchFamily="50" charset="-128"/>
              </a:rPr>
              <a:t>千葉県　</a:t>
            </a:r>
            <a:endParaRPr lang="en-US" altLang="ja-JP" sz="1400" dirty="0" smtClean="0">
              <a:latin typeface="HG丸ｺﾞｼｯｸM-PRO" pitchFamily="50" charset="-128"/>
              <a:ea typeface="HG丸ｺﾞｼｯｸM-PRO" pitchFamily="50" charset="-128"/>
            </a:endParaRPr>
          </a:p>
          <a:p>
            <a:pPr algn="ctr"/>
            <a:r>
              <a:rPr lang="ja-JP" altLang="en-US" sz="1400" dirty="0" smtClean="0">
                <a:latin typeface="HG丸ｺﾞｼｯｸM-PRO" pitchFamily="50" charset="-128"/>
                <a:ea typeface="HG丸ｺﾞｼｯｸM-PRO" pitchFamily="50" charset="-128"/>
              </a:rPr>
              <a:t>佐々木智晶さん</a:t>
            </a:r>
            <a:endParaRPr lang="en-US" altLang="ja-JP" sz="1400" dirty="0" smtClean="0">
              <a:latin typeface="HG丸ｺﾞｼｯｸM-PRO" pitchFamily="50" charset="-128"/>
              <a:ea typeface="HG丸ｺﾞｼｯｸM-PRO" pitchFamily="50" charset="-128"/>
            </a:endParaRPr>
          </a:p>
          <a:p>
            <a:pPr algn="ctr"/>
            <a:r>
              <a:rPr lang="ja-JP" altLang="en-US" sz="1000" dirty="0" smtClean="0">
                <a:latin typeface="HG丸ｺﾞｼｯｸM-PRO" pitchFamily="50" charset="-128"/>
                <a:ea typeface="HG丸ｺﾞｼｯｸM-PRO" pitchFamily="50" charset="-128"/>
              </a:rPr>
              <a:t>ベビードリームアート</a:t>
            </a:r>
            <a:endParaRPr lang="en-US" altLang="ja-JP" sz="1000" dirty="0" smtClean="0">
              <a:latin typeface="HG丸ｺﾞｼｯｸM-PRO" pitchFamily="50" charset="-128"/>
              <a:ea typeface="HG丸ｺﾞｼｯｸM-PRO" pitchFamily="50" charset="-128"/>
            </a:endParaRPr>
          </a:p>
          <a:p>
            <a:pPr algn="ctr"/>
            <a:r>
              <a:rPr lang="ja-JP" altLang="en-US" sz="1000" dirty="0" smtClean="0">
                <a:latin typeface="HG丸ｺﾞｼｯｸM-PRO" pitchFamily="50" charset="-128"/>
                <a:ea typeface="HG丸ｺﾞｼｯｸM-PRO" pitchFamily="50" charset="-128"/>
              </a:rPr>
              <a:t>インストラクター</a:t>
            </a:r>
            <a:endParaRPr lang="en-US" altLang="ja-JP" sz="1000" dirty="0" smtClean="0">
              <a:latin typeface="HG丸ｺﾞｼｯｸM-PRO" pitchFamily="50" charset="-128"/>
              <a:ea typeface="HG丸ｺﾞｼｯｸM-PRO" pitchFamily="50" charset="-128"/>
            </a:endParaRPr>
          </a:p>
          <a:p>
            <a:pPr algn="ctr"/>
            <a:endParaRPr lang="ja-JP" altLang="en-US" sz="1400" dirty="0" smtClean="0">
              <a:latin typeface="HG丸ｺﾞｼｯｸM-PRO" pitchFamily="50" charset="-128"/>
              <a:ea typeface="HG丸ｺﾞｼｯｸM-PRO" pitchFamily="50" charset="-128"/>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lang="en-US" altLang="ja-JP" sz="1400" dirty="0" smtClean="0">
              <a:latin typeface="HG丸ｺﾞｼｯｸM-PRO" panose="020F0600000000000000" pitchFamily="50" charset="-128"/>
              <a:ea typeface="HG丸ｺﾞｼｯｸM-PRO" panose="020F0600000000000000" pitchFamily="50" charset="-128"/>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1" lang="en-US" altLang="ja-JP" sz="1400" i="0" u="none" strike="noStrike" kern="1200" cap="none" spc="0" normalizeH="0" baseline="0" noProof="0" dirty="0" smtClean="0">
              <a:ln>
                <a:noFill/>
              </a:ln>
              <a:effectLst/>
              <a:uLnTx/>
              <a:uFillTx/>
              <a:latin typeface="HG丸ｺﾞｼｯｸM-PRO" panose="020F0600000000000000" pitchFamily="50" charset="-128"/>
              <a:ea typeface="HG丸ｺﾞｼｯｸM-PRO" panose="020F0600000000000000" pitchFamily="50" charset="-128"/>
              <a:cs typeface="+mj-cs"/>
            </a:endParaRPr>
          </a:p>
          <a:p>
            <a:pPr marL="0" marR="0" lvl="0" indent="0" algn="ctr" defTabSz="914400" rtl="0" eaLnBrk="1" fontAlgn="auto" latinLnBrk="0" hangingPunct="1">
              <a:lnSpc>
                <a:spcPct val="90000"/>
              </a:lnSpc>
              <a:spcBef>
                <a:spcPct val="0"/>
              </a:spcBef>
              <a:spcAft>
                <a:spcPts val="0"/>
              </a:spcAft>
              <a:buClrTx/>
              <a:buSzTx/>
              <a:buFontTx/>
              <a:buNone/>
              <a:tabLst/>
              <a:defRPr/>
            </a:pPr>
            <a:endParaRPr kumimoji="1" lang="ja-JP" altLang="en-US" sz="140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pic>
        <p:nvPicPr>
          <p:cNvPr id="13" name="図 12" descr="ささきさん.JPG"/>
          <p:cNvPicPr>
            <a:picLocks noChangeAspect="1"/>
          </p:cNvPicPr>
          <p:nvPr/>
        </p:nvPicPr>
        <p:blipFill>
          <a:blip r:embed="rId4" cstate="print"/>
          <a:stretch>
            <a:fillRect/>
          </a:stretch>
        </p:blipFill>
        <p:spPr>
          <a:xfrm>
            <a:off x="821922" y="1444544"/>
            <a:ext cx="1345928" cy="1868932"/>
          </a:xfrm>
          <a:prstGeom prst="rect">
            <a:avLst/>
          </a:prstGeom>
        </p:spPr>
      </p:pic>
      <p:sp>
        <p:nvSpPr>
          <p:cNvPr id="15" name="タイトル 4"/>
          <p:cNvSpPr txBox="1">
            <a:spLocks/>
          </p:cNvSpPr>
          <p:nvPr/>
        </p:nvSpPr>
        <p:spPr>
          <a:xfrm>
            <a:off x="2199379" y="1362550"/>
            <a:ext cx="7446066" cy="5057921"/>
          </a:xfrm>
          <a:prstGeom prst="rect">
            <a:avLst/>
          </a:prstGeom>
        </p:spPr>
        <p:txBody>
          <a:bodyPr vert="horz" lIns="91440" tIns="45720" rIns="91440" bIns="45720" rtlCol="0" anchor="t">
            <a:noAutofit/>
          </a:bodyPr>
          <a:lstStyle/>
          <a:p>
            <a:r>
              <a:rPr lang="ja-JP" altLang="en-US" sz="1200" b="1" dirty="0" smtClean="0">
                <a:solidFill>
                  <a:srgbClr val="FF6699"/>
                </a:solidFill>
                <a:latin typeface="HG丸ｺﾞｼｯｸM-PRO" pitchFamily="50" charset="-128"/>
                <a:ea typeface="HG丸ｺﾞｼｯｸM-PRO" pitchFamily="50" charset="-128"/>
              </a:rPr>
              <a:t>■インストラクター養成講座を受講したきっかけは？</a:t>
            </a:r>
            <a:endParaRPr lang="en-US" altLang="ja-JP" sz="1200" b="1" dirty="0" smtClean="0">
              <a:solidFill>
                <a:srgbClr val="FF6699"/>
              </a:solidFill>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息子が</a:t>
            </a:r>
            <a:r>
              <a:rPr lang="en-US" altLang="ja-JP" sz="1200" dirty="0" smtClean="0">
                <a:latin typeface="HG丸ｺﾞｼｯｸM-PRO" pitchFamily="50" charset="-128"/>
                <a:ea typeface="HG丸ｺﾞｼｯｸM-PRO" pitchFamily="50" charset="-128"/>
              </a:rPr>
              <a:t>1</a:t>
            </a:r>
            <a:r>
              <a:rPr lang="ja-JP" altLang="en-US" sz="1200" dirty="0" smtClean="0">
                <a:latin typeface="HG丸ｺﾞｼｯｸM-PRO" pitchFamily="50" charset="-128"/>
                <a:ea typeface="HG丸ｺﾞｼｯｸM-PRO" pitchFamily="50" charset="-128"/>
              </a:rPr>
              <a:t>歳のときにベビードリームアートに初めて出会いました。</a:t>
            </a:r>
            <a:endParaRPr lang="en-US" altLang="ja-JP" sz="1200" dirty="0" smtClean="0">
              <a:latin typeface="HG丸ｺﾞｼｯｸM-PRO" pitchFamily="50" charset="-128"/>
              <a:ea typeface="HG丸ｺﾞｼｯｸM-PRO" pitchFamily="50" charset="-128"/>
            </a:endParaRPr>
          </a:p>
          <a:p>
            <a:r>
              <a:rPr lang="ja-JP" altLang="en-US" sz="1200" dirty="0" smtClean="0">
                <a:solidFill>
                  <a:srgbClr val="FF0000"/>
                </a:solidFill>
                <a:latin typeface="HG丸ｺﾞｼｯｸM-PRO" pitchFamily="50" charset="-128"/>
                <a:ea typeface="HG丸ｺﾞｼｯｸM-PRO" pitchFamily="50" charset="-128"/>
              </a:rPr>
              <a:t>普段の姿とは違う可愛い写真を撮ることができ、とても楽しかったのを覚えています。</a:t>
            </a:r>
            <a:endParaRPr lang="en-US" altLang="ja-JP" sz="1200" dirty="0" smtClean="0">
              <a:solidFill>
                <a:srgbClr val="FF0000"/>
              </a:solidFill>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もともと、子どもの写真を撮ること、お誕生日の壁飾り、オムツケーキ、子どもの小物などの</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ものを作ることが好きでした。</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なので、インストラクター募集のブログ記事を見たときに、受けたい！と受講を決めました。</a:t>
            </a:r>
            <a:endParaRPr lang="en-US" altLang="ja-JP" sz="1200" dirty="0" smtClean="0">
              <a:latin typeface="HG丸ｺﾞｼｯｸM-PRO" pitchFamily="50" charset="-128"/>
              <a:ea typeface="HG丸ｺﾞｼｯｸM-PRO" pitchFamily="50" charset="-128"/>
            </a:endParaRPr>
          </a:p>
          <a:p>
            <a:endParaRPr lang="en-US" altLang="ja-JP" sz="1200" dirty="0" smtClean="0">
              <a:latin typeface="HG丸ｺﾞｼｯｸM-PRO" pitchFamily="50" charset="-128"/>
              <a:ea typeface="HG丸ｺﾞｼｯｸM-PRO" pitchFamily="50" charset="-128"/>
            </a:endParaRPr>
          </a:p>
          <a:p>
            <a:r>
              <a:rPr lang="ja-JP" altLang="en-US" sz="1200" b="1" dirty="0" smtClean="0">
                <a:solidFill>
                  <a:srgbClr val="FF6699"/>
                </a:solidFill>
                <a:latin typeface="HG丸ｺﾞｼｯｸM-PRO" pitchFamily="50" charset="-128"/>
                <a:ea typeface="HG丸ｺﾞｼｯｸM-PRO" pitchFamily="50" charset="-128"/>
              </a:rPr>
              <a:t>■インストラクター養成講座を受講していかがでしたか？</a:t>
            </a:r>
            <a:endParaRPr lang="en-US" altLang="ja-JP" sz="1200" b="1" dirty="0" smtClean="0">
              <a:solidFill>
                <a:srgbClr val="FF6699"/>
              </a:solidFill>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私は３歳と２歳の小さな子どもが</a:t>
            </a:r>
            <a:r>
              <a:rPr lang="en-US" altLang="ja-JP" sz="1200" dirty="0" smtClean="0">
                <a:latin typeface="HG丸ｺﾞｼｯｸM-PRO" pitchFamily="50" charset="-128"/>
                <a:ea typeface="HG丸ｺﾞｼｯｸM-PRO" pitchFamily="50" charset="-128"/>
              </a:rPr>
              <a:t>2</a:t>
            </a:r>
            <a:r>
              <a:rPr lang="ja-JP" altLang="en-US" sz="1200" dirty="0" smtClean="0">
                <a:latin typeface="HG丸ｺﾞｼｯｸM-PRO" pitchFamily="50" charset="-128"/>
                <a:ea typeface="HG丸ｺﾞｼｯｸM-PRO" pitchFamily="50" charset="-128"/>
              </a:rPr>
              <a:t>人いるし、まったく知識がないしで不安もかなりありまし</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たが、そんな心配は不要でした。</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対面講座では見守り保育付きでしたし、止むを得ず席を外して聞き逃したところは再度教えて</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くださいました。</a:t>
            </a:r>
            <a:endParaRPr lang="en-US" altLang="ja-JP" sz="1200" dirty="0" smtClean="0">
              <a:latin typeface="HG丸ｺﾞｼｯｸM-PRO" pitchFamily="50" charset="-128"/>
              <a:ea typeface="HG丸ｺﾞｼｯｸM-PRO" pitchFamily="50" charset="-128"/>
            </a:endParaRPr>
          </a:p>
          <a:p>
            <a:r>
              <a:rPr lang="ja-JP" altLang="en-US" sz="1200" dirty="0" smtClean="0">
                <a:solidFill>
                  <a:srgbClr val="FF0000"/>
                </a:solidFill>
                <a:latin typeface="HG丸ｺﾞｼｯｸM-PRO" pitchFamily="50" charset="-128"/>
                <a:ea typeface="HG丸ｺﾞｼｯｸM-PRO" pitchFamily="50" charset="-128"/>
              </a:rPr>
              <a:t>技術面では、講座が終わるころには撮影会ができるレベルですと太鼓判を押していただける</a:t>
            </a:r>
            <a:r>
              <a:rPr lang="ja-JP" altLang="en-US" sz="1200" dirty="0" err="1" smtClean="0">
                <a:solidFill>
                  <a:srgbClr val="FF0000"/>
                </a:solidFill>
                <a:latin typeface="HG丸ｺﾞｼｯｸM-PRO" pitchFamily="50" charset="-128"/>
                <a:ea typeface="HG丸ｺﾞｼｯｸM-PRO" pitchFamily="50" charset="-128"/>
              </a:rPr>
              <a:t>ほ</a:t>
            </a:r>
            <a:endParaRPr lang="en-US" altLang="ja-JP" sz="1200" dirty="0" smtClean="0">
              <a:solidFill>
                <a:srgbClr val="FF0000"/>
              </a:solidFill>
              <a:latin typeface="HG丸ｺﾞｼｯｸM-PRO" pitchFamily="50" charset="-128"/>
              <a:ea typeface="HG丸ｺﾞｼｯｸM-PRO" pitchFamily="50" charset="-128"/>
            </a:endParaRPr>
          </a:p>
          <a:p>
            <a:r>
              <a:rPr lang="ja-JP" altLang="en-US" sz="1200" dirty="0" err="1" smtClean="0">
                <a:solidFill>
                  <a:srgbClr val="FF0000"/>
                </a:solidFill>
                <a:latin typeface="HG丸ｺﾞｼｯｸM-PRO" pitchFamily="50" charset="-128"/>
                <a:ea typeface="HG丸ｺﾞｼｯｸM-PRO" pitchFamily="50" charset="-128"/>
              </a:rPr>
              <a:t>どに</a:t>
            </a:r>
            <a:r>
              <a:rPr lang="ja-JP" altLang="en-US" sz="1200" dirty="0" smtClean="0">
                <a:solidFill>
                  <a:srgbClr val="FF0000"/>
                </a:solidFill>
                <a:latin typeface="HG丸ｺﾞｼｯｸM-PRO" pitchFamily="50" charset="-128"/>
                <a:ea typeface="HG丸ｺﾞｼｯｸM-PRO" pitchFamily="50" charset="-128"/>
              </a:rPr>
              <a:t>上達できていました。</a:t>
            </a:r>
            <a:endParaRPr lang="en-US" altLang="ja-JP" sz="1200" dirty="0" smtClean="0">
              <a:solidFill>
                <a:srgbClr val="FF0000"/>
              </a:solidFill>
              <a:latin typeface="HG丸ｺﾞｼｯｸM-PRO" pitchFamily="50" charset="-128"/>
              <a:ea typeface="HG丸ｺﾞｼｯｸM-PRO" pitchFamily="50" charset="-128"/>
            </a:endParaRPr>
          </a:p>
          <a:p>
            <a:endParaRPr lang="en-US" altLang="ja-JP" sz="1200" dirty="0" smtClean="0">
              <a:latin typeface="HG丸ｺﾞｼｯｸM-PRO" pitchFamily="50" charset="-128"/>
              <a:ea typeface="HG丸ｺﾞｼｯｸM-PRO" pitchFamily="50" charset="-128"/>
            </a:endParaRPr>
          </a:p>
          <a:p>
            <a:r>
              <a:rPr lang="ja-JP" altLang="en-US" sz="1200" b="1" dirty="0" smtClean="0">
                <a:solidFill>
                  <a:srgbClr val="FF6699"/>
                </a:solidFill>
                <a:latin typeface="HG丸ｺﾞｼｯｸM-PRO" pitchFamily="50" charset="-128"/>
                <a:ea typeface="HG丸ｺﾞｼｯｸM-PRO" pitchFamily="50" charset="-128"/>
              </a:rPr>
              <a:t>■現在どのような活動をされていますか？</a:t>
            </a:r>
            <a:endParaRPr lang="en-US" altLang="ja-JP" sz="1200" b="1" dirty="0" smtClean="0">
              <a:solidFill>
                <a:srgbClr val="FF6699"/>
              </a:solidFill>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千葉市を中心に週１～２回程度撮影会を開催しています。</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ただ、二人の子どもを見ながらの撮影会は難しいので、同期のインストラクターと共同で開催</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しています。</a:t>
            </a:r>
            <a:endParaRPr lang="en-US" altLang="ja-JP" sz="1200" dirty="0" smtClean="0">
              <a:latin typeface="HG丸ｺﾞｼｯｸM-PRO" pitchFamily="50" charset="-128"/>
              <a:ea typeface="HG丸ｺﾞｼｯｸM-PRO" pitchFamily="50" charset="-128"/>
            </a:endParaRPr>
          </a:p>
          <a:p>
            <a:endParaRPr lang="en-US" altLang="ja-JP" sz="1200" dirty="0" smtClean="0">
              <a:latin typeface="HG丸ｺﾞｼｯｸM-PRO" pitchFamily="50" charset="-128"/>
              <a:ea typeface="HG丸ｺﾞｼｯｸM-PRO" pitchFamily="50" charset="-128"/>
            </a:endParaRPr>
          </a:p>
          <a:p>
            <a:r>
              <a:rPr lang="ja-JP" altLang="en-US" sz="1200" b="1" dirty="0" smtClean="0">
                <a:solidFill>
                  <a:srgbClr val="FF6699"/>
                </a:solidFill>
                <a:latin typeface="HG丸ｺﾞｼｯｸM-PRO" pitchFamily="50" charset="-128"/>
                <a:ea typeface="HG丸ｺﾞｼｯｸM-PRO" pitchFamily="50" charset="-128"/>
              </a:rPr>
              <a:t>■これからインストラクターを目指す方へ</a:t>
            </a:r>
            <a:endParaRPr lang="en-US" altLang="ja-JP" sz="1200" b="1" dirty="0" smtClean="0">
              <a:solidFill>
                <a:srgbClr val="FF6699"/>
              </a:solidFill>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撮影会開催に至るまでにはアートを考えたり、事前準備など大変なことはありますが</a:t>
            </a:r>
            <a:endParaRPr lang="en-US" altLang="ja-JP" sz="1200" dirty="0" smtClean="0">
              <a:latin typeface="HG丸ｺﾞｼｯｸM-PRO" pitchFamily="50" charset="-128"/>
              <a:ea typeface="HG丸ｺﾞｼｯｸM-PRO" pitchFamily="50" charset="-128"/>
            </a:endParaRPr>
          </a:p>
          <a:p>
            <a:r>
              <a:rPr lang="ja-JP" altLang="en-US" sz="1200" dirty="0" smtClean="0">
                <a:solidFill>
                  <a:srgbClr val="FF0000"/>
                </a:solidFill>
                <a:latin typeface="HG丸ｺﾞｼｯｸM-PRO" pitchFamily="50" charset="-128"/>
                <a:ea typeface="HG丸ｺﾞｼｯｸM-PRO" pitchFamily="50" charset="-128"/>
              </a:rPr>
              <a:t>お客様に「とても可愛いアートですね」「来てよかったです」「また撮りたいので情報を教え</a:t>
            </a:r>
            <a:endParaRPr lang="en-US" altLang="ja-JP" sz="1200" dirty="0" smtClean="0">
              <a:solidFill>
                <a:srgbClr val="FF0000"/>
              </a:solidFill>
              <a:latin typeface="HG丸ｺﾞｼｯｸM-PRO" pitchFamily="50" charset="-128"/>
              <a:ea typeface="HG丸ｺﾞｼｯｸM-PRO" pitchFamily="50" charset="-128"/>
            </a:endParaRPr>
          </a:p>
          <a:p>
            <a:r>
              <a:rPr lang="ja-JP" altLang="en-US" sz="1200" dirty="0" smtClean="0">
                <a:solidFill>
                  <a:srgbClr val="FF0000"/>
                </a:solidFill>
                <a:latin typeface="HG丸ｺﾞｼｯｸM-PRO" pitchFamily="50" charset="-128"/>
                <a:ea typeface="HG丸ｺﾞｼｯｸM-PRO" pitchFamily="50" charset="-128"/>
              </a:rPr>
              <a:t>てください」などの感想をいただけたときには嬉しさでいっぱいになります。</a:t>
            </a:r>
            <a:endParaRPr lang="en-US" altLang="ja-JP" sz="1200" dirty="0" smtClean="0">
              <a:solidFill>
                <a:srgbClr val="FF0000"/>
              </a:solidFill>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そして、その言葉が励みになり次に繋がります。</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ベビードリームアートインストラクターは自分のライフスタイルに合わせて働けるママの理想</a:t>
            </a:r>
            <a:endParaRPr lang="en-US" altLang="ja-JP" sz="1200" dirty="0" smtClean="0">
              <a:latin typeface="HG丸ｺﾞｼｯｸM-PRO" pitchFamily="50" charset="-128"/>
              <a:ea typeface="HG丸ｺﾞｼｯｸM-PRO" pitchFamily="50" charset="-128"/>
            </a:endParaRPr>
          </a:p>
          <a:p>
            <a:r>
              <a:rPr lang="ja-JP" altLang="en-US" sz="1200" dirty="0" smtClean="0">
                <a:latin typeface="HG丸ｺﾞｼｯｸM-PRO" pitchFamily="50" charset="-128"/>
                <a:ea typeface="HG丸ｺﾞｼｯｸM-PRO" pitchFamily="50" charset="-128"/>
              </a:rPr>
              <a:t>のお仕事です。ぜひ一緒にベビーとママの素敵な笑顔を引き出せるお手伝いをしましょう。</a:t>
            </a:r>
            <a:endParaRPr lang="en-US" altLang="ja-JP" sz="1200" dirty="0" smtClean="0">
              <a:latin typeface="HG丸ｺﾞｼｯｸM-PRO" pitchFamily="50" charset="-128"/>
              <a:ea typeface="HG丸ｺﾞｼｯｸM-PRO" pitchFamily="50" charset="-128"/>
            </a:endParaRPr>
          </a:p>
          <a:p>
            <a:endParaRPr lang="en-US" altLang="ja-JP" sz="1200" dirty="0" smtClean="0">
              <a:latin typeface="HG丸ｺﾞｼｯｸM-PRO" pitchFamily="50" charset="-128"/>
              <a:ea typeface="HG丸ｺﾞｼｯｸM-PRO" pitchFamily="50" charset="-128"/>
            </a:endParaRPr>
          </a:p>
          <a:p>
            <a:endParaRPr lang="en-US" altLang="ja-JP" sz="1200" dirty="0" smtClean="0">
              <a:latin typeface="HG丸ｺﾞｼｯｸM-PRO" pitchFamily="50" charset="-128"/>
              <a:ea typeface="HG丸ｺﾞｼｯｸM-PRO" pitchFamily="50" charset="-128"/>
            </a:endParaRPr>
          </a:p>
          <a:p>
            <a:endParaRPr lang="en-US" altLang="ja-JP" sz="1200" dirty="0" smtClean="0">
              <a:latin typeface="HG丸ｺﾞｼｯｸM-PRO" pitchFamily="50" charset="-128"/>
              <a:ea typeface="HG丸ｺﾞｼｯｸM-PRO" pitchFamily="50" charset="-128"/>
            </a:endParaRPr>
          </a:p>
          <a:p>
            <a:endParaRPr lang="ja-JP" altLang="en-US" sz="1200" dirty="0" smtClean="0">
              <a:latin typeface="HG丸ｺﾞｼｯｸM-PRO" pitchFamily="50" charset="-128"/>
              <a:ea typeface="HG丸ｺﾞｼｯｸM-PRO" pitchFamily="50" charset="-128"/>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200" b="1" dirty="0" smtClean="0">
              <a:solidFill>
                <a:srgbClr val="FF6699"/>
              </a:solidFill>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lang="en-US" altLang="ja-JP" sz="1200" b="1" dirty="0" smtClean="0">
              <a:solidFill>
                <a:srgbClr val="FF6699"/>
              </a:solidFill>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en-US" altLang="ja-JP" sz="1200" b="1" i="0" u="none" strike="noStrike" kern="1200" cap="none" spc="0" normalizeH="0" baseline="0" noProof="0" dirty="0" smtClean="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auto" latinLnBrk="0" hangingPunct="1">
              <a:lnSpc>
                <a:spcPct val="90000"/>
              </a:lnSpc>
              <a:spcBef>
                <a:spcPct val="0"/>
              </a:spcBef>
              <a:spcAft>
                <a:spcPts val="0"/>
              </a:spcAft>
              <a:buClrTx/>
              <a:buSzTx/>
              <a:buFontTx/>
              <a:buNone/>
              <a:tabLst/>
              <a:defRPr/>
            </a:pPr>
            <a:endParaRPr kumimoji="1" lang="ja-JP" altLang="en-US" sz="1200" b="1" i="0" u="none" strike="noStrike" kern="1200" cap="none" spc="0" normalizeH="0" baseline="0" noProof="0" dirty="0">
              <a:ln>
                <a:noFill/>
              </a:ln>
              <a:solidFill>
                <a:srgbClr val="FF6699"/>
              </a:solidFill>
              <a:effectLst/>
              <a:uLnTx/>
              <a:uFillTx/>
              <a:latin typeface="HG丸ｺﾞｼｯｸM-PRO" panose="020F0600000000000000" pitchFamily="50" charset="-128"/>
              <a:ea typeface="HG丸ｺﾞｼｯｸM-PRO" panose="020F0600000000000000" pitchFamily="50" charset="-128"/>
              <a:cs typeface="+mj-cs"/>
            </a:endParaRPr>
          </a:p>
        </p:txBody>
      </p:sp>
      <p:sp>
        <p:nvSpPr>
          <p:cNvPr id="9"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10"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21571316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1171912" y="344908"/>
            <a:ext cx="7436060" cy="521367"/>
          </a:xfrm>
        </p:spPr>
        <p:txBody>
          <a:bodyPr>
            <a:normAutofit/>
          </a:bodyPr>
          <a:lstStyle/>
          <a:p>
            <a:r>
              <a:rPr kumimoji="1" lang="ja-JP" altLang="en-US" sz="2400" dirty="0" smtClean="0">
                <a:solidFill>
                  <a:srgbClr val="FF6699"/>
                </a:solidFill>
                <a:latin typeface="HG丸ｺﾞｼｯｸM-PRO" panose="020F0600000000000000" pitchFamily="50" charset="-128"/>
                <a:ea typeface="HG丸ｺﾞｼｯｸM-PRO" panose="020F0600000000000000" pitchFamily="50" charset="-128"/>
              </a:rPr>
              <a:t>お問い合わせ</a:t>
            </a:r>
            <a:endParaRPr kumimoji="1" lang="ja-JP" altLang="en-US" sz="2400" dirty="0">
              <a:solidFill>
                <a:srgbClr val="FF6699"/>
              </a:solidFill>
              <a:latin typeface="HG丸ｺﾞｼｯｸM-PRO" panose="020F0600000000000000" pitchFamily="50" charset="-128"/>
              <a:ea typeface="HG丸ｺﾞｼｯｸM-PRO" panose="020F0600000000000000" pitchFamily="50" charset="-128"/>
            </a:endParaRPr>
          </a:p>
        </p:txBody>
      </p:sp>
      <p:pic>
        <p:nvPicPr>
          <p:cNvPr id="2" name="図 1"/>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35264" y="316030"/>
            <a:ext cx="595964" cy="595964"/>
          </a:xfrm>
          <a:prstGeom prst="rect">
            <a:avLst/>
          </a:prstGeom>
        </p:spPr>
      </p:pic>
      <p:sp>
        <p:nvSpPr>
          <p:cNvPr id="10" name="タイトル 4"/>
          <p:cNvSpPr txBox="1">
            <a:spLocks/>
          </p:cNvSpPr>
          <p:nvPr/>
        </p:nvSpPr>
        <p:spPr>
          <a:xfrm>
            <a:off x="725223" y="1337305"/>
            <a:ext cx="7436060" cy="398400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smtClean="0">
                <a:solidFill>
                  <a:srgbClr val="FF0000"/>
                </a:solidFill>
                <a:latin typeface="HG丸ｺﾞｼｯｸM-PRO" panose="020F0600000000000000" pitchFamily="50" charset="-128"/>
                <a:ea typeface="HG丸ｺﾞｼｯｸM-PRO" panose="020F0600000000000000" pitchFamily="50" charset="-128"/>
              </a:rPr>
              <a:t>お問い合わせ</a:t>
            </a:r>
            <a:endParaRPr lang="ja-JP" altLang="en-US" sz="2400" dirty="0">
              <a:solidFill>
                <a:srgbClr val="FF0000"/>
              </a:solidFill>
              <a:latin typeface="HG丸ｺﾞｼｯｸM-PRO" panose="020F0600000000000000" pitchFamily="50" charset="-128"/>
              <a:ea typeface="HG丸ｺﾞｼｯｸM-PRO" panose="020F0600000000000000" pitchFamily="50" charset="-128"/>
            </a:endParaRPr>
          </a:p>
        </p:txBody>
      </p:sp>
      <p:pic>
        <p:nvPicPr>
          <p:cNvPr id="11" name="図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470276" y="4365796"/>
            <a:ext cx="2961062" cy="1973369"/>
          </a:xfrm>
          <a:prstGeom prst="rect">
            <a:avLst/>
          </a:prstGeom>
        </p:spPr>
      </p:pic>
      <p:pic>
        <p:nvPicPr>
          <p:cNvPr id="12" name="図 1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717595" y="4345014"/>
            <a:ext cx="2961062" cy="1980510"/>
          </a:xfrm>
          <a:prstGeom prst="rect">
            <a:avLst/>
          </a:prstGeom>
        </p:spPr>
      </p:pic>
      <p:sp>
        <p:nvSpPr>
          <p:cNvPr id="15" name="テキスト ボックス 14"/>
          <p:cNvSpPr txBox="1"/>
          <p:nvPr/>
        </p:nvSpPr>
        <p:spPr>
          <a:xfrm>
            <a:off x="840827" y="1935969"/>
            <a:ext cx="6178294" cy="2031325"/>
          </a:xfrm>
          <a:prstGeom prst="rect">
            <a:avLst/>
          </a:prstGeom>
          <a:noFill/>
        </p:spPr>
        <p:txBody>
          <a:bodyPr wrap="none" rtlCol="0">
            <a:spAutoFit/>
          </a:bodyPr>
          <a:lstStyle/>
          <a:p>
            <a:r>
              <a:rPr kumimoji="1" lang="ja-JP" altLang="en-US" b="1" dirty="0" smtClean="0"/>
              <a:t>ご不明な点やご質問がありましたらお気軽にお問合せください</a:t>
            </a:r>
            <a:endParaRPr kumimoji="1" lang="en-US" altLang="ja-JP" b="1" dirty="0" smtClean="0"/>
          </a:p>
          <a:p>
            <a:endParaRPr lang="en-US" altLang="ja-JP" b="1" dirty="0"/>
          </a:p>
          <a:p>
            <a:r>
              <a:rPr kumimoji="1" lang="ja-JP" altLang="en-US" b="1" dirty="0" smtClean="0"/>
              <a:t>メール</a:t>
            </a:r>
            <a:endParaRPr kumimoji="1" lang="en-US" altLang="ja-JP" b="1" dirty="0" smtClean="0"/>
          </a:p>
          <a:p>
            <a:r>
              <a:rPr kumimoji="1" lang="en-US" altLang="ja-JP" b="1" dirty="0" smtClean="0">
                <a:hlinkClick r:id="rId5"/>
              </a:rPr>
              <a:t>info@babydreamart.com</a:t>
            </a:r>
            <a:endParaRPr kumimoji="1" lang="en-US" altLang="ja-JP" b="1" dirty="0" smtClean="0"/>
          </a:p>
          <a:p>
            <a:endParaRPr lang="en-US" altLang="ja-JP" b="1" dirty="0"/>
          </a:p>
          <a:p>
            <a:r>
              <a:rPr kumimoji="1" lang="ja-JP" altLang="en-US" b="1" dirty="0" smtClean="0"/>
              <a:t>電話</a:t>
            </a:r>
            <a:r>
              <a:rPr lang="ja-JP" altLang="en-US" b="1" dirty="0" smtClean="0"/>
              <a:t>（担当：中谷）</a:t>
            </a:r>
            <a:endParaRPr lang="en-US" altLang="ja-JP" b="1" dirty="0" smtClean="0"/>
          </a:p>
          <a:p>
            <a:r>
              <a:rPr kumimoji="1" lang="en-US" altLang="ja-JP" b="1" dirty="0" smtClean="0"/>
              <a:t>050</a:t>
            </a:r>
            <a:r>
              <a:rPr kumimoji="1" lang="ja-JP" altLang="en-US" b="1" dirty="0" smtClean="0"/>
              <a:t>－</a:t>
            </a:r>
            <a:r>
              <a:rPr kumimoji="1" lang="en-US" altLang="ja-JP" b="1" dirty="0" smtClean="0"/>
              <a:t>3551</a:t>
            </a:r>
            <a:r>
              <a:rPr kumimoji="1" lang="ja-JP" altLang="en-US" b="1" dirty="0" smtClean="0"/>
              <a:t>－</a:t>
            </a:r>
            <a:r>
              <a:rPr kumimoji="1" lang="en-US" altLang="ja-JP" b="1" dirty="0" smtClean="0"/>
              <a:t>0583</a:t>
            </a:r>
          </a:p>
        </p:txBody>
      </p:sp>
      <p:sp>
        <p:nvSpPr>
          <p:cNvPr id="8" name="フッター プレースホルダー 13"/>
          <p:cNvSpPr>
            <a:spLocks noGrp="1"/>
          </p:cNvSpPr>
          <p:nvPr>
            <p:ph type="ftr" sz="quarter" idx="11"/>
          </p:nvPr>
        </p:nvSpPr>
        <p:spPr>
          <a:xfrm>
            <a:off x="3384550" y="6434775"/>
            <a:ext cx="3136900" cy="365125"/>
          </a:xfrm>
        </p:spPr>
        <p:txBody>
          <a:bodyPr/>
          <a:lstStyle/>
          <a:p>
            <a:r>
              <a:rPr kumimoji="1" lang="en-US" altLang="ja-JP" dirty="0" smtClean="0"/>
              <a:t>©</a:t>
            </a:r>
            <a:r>
              <a:rPr kumimoji="1" lang="ja-JP" altLang="en-US" dirty="0" smtClean="0"/>
              <a:t>一般社団法人ベビードリームアート協会　</a:t>
            </a:r>
            <a:r>
              <a:rPr kumimoji="1" lang="en-US" altLang="ja-JP" dirty="0" smtClean="0"/>
              <a:t>ALL</a:t>
            </a:r>
            <a:r>
              <a:rPr kumimoji="1" lang="ja-JP" altLang="en-US" dirty="0" smtClean="0"/>
              <a:t>　</a:t>
            </a:r>
            <a:r>
              <a:rPr kumimoji="1" lang="en-US" altLang="ja-JP" dirty="0" smtClean="0"/>
              <a:t>right</a:t>
            </a:r>
            <a:r>
              <a:rPr kumimoji="1" lang="ja-JP" altLang="en-US" dirty="0" smtClean="0"/>
              <a:t>ｓ　</a:t>
            </a:r>
            <a:r>
              <a:rPr kumimoji="1" lang="en-US" altLang="ja-JP" dirty="0" smtClean="0"/>
              <a:t>reserved</a:t>
            </a:r>
            <a:endParaRPr kumimoji="1" lang="ja-JP" altLang="en-US" dirty="0"/>
          </a:p>
        </p:txBody>
      </p:sp>
      <p:sp>
        <p:nvSpPr>
          <p:cNvPr id="9" name="日付プレースホルダー 10"/>
          <p:cNvSpPr>
            <a:spLocks noGrp="1"/>
          </p:cNvSpPr>
          <p:nvPr>
            <p:ph type="dt" sz="half" idx="10"/>
          </p:nvPr>
        </p:nvSpPr>
        <p:spPr>
          <a:xfrm>
            <a:off x="495300" y="6356357"/>
            <a:ext cx="2311400" cy="365125"/>
          </a:xfrm>
        </p:spPr>
        <p:txBody>
          <a:bodyPr/>
          <a:lstStyle/>
          <a:p>
            <a:r>
              <a:rPr kumimoji="1" lang="en-US" altLang="ja-JP" dirty="0" smtClean="0"/>
              <a:t>2017/3/15</a:t>
            </a:r>
            <a:endParaRPr kumimoji="1" lang="ja-JP" altLang="en-US" dirty="0"/>
          </a:p>
        </p:txBody>
      </p:sp>
    </p:spTree>
    <p:extLst>
      <p:ext uri="{BB962C8B-B14F-4D97-AF65-F5344CB8AC3E}">
        <p14:creationId xmlns:p14="http://schemas.microsoft.com/office/powerpoint/2010/main" xmlns="" val="3593642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1345</TotalTime>
  <Words>1175</Words>
  <Application>Microsoft Office PowerPoint</Application>
  <PresentationFormat>A4 210 x 297 mm</PresentationFormat>
  <Paragraphs>273</Paragraphs>
  <Slides>9</Slides>
  <Notes>0</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スライド 1</vt:lpstr>
      <vt:lpstr>スライド 2</vt:lpstr>
      <vt:lpstr>スライド 3</vt:lpstr>
      <vt:lpstr>スライド 4</vt:lpstr>
      <vt:lpstr>お申込み～受講～受講後までの流れ</vt:lpstr>
      <vt:lpstr>インストラクター養成講座プログラム（全２２時間）</vt:lpstr>
      <vt:lpstr>インストラクター養成講座プログラム（全２２時間）</vt:lpstr>
      <vt:lpstr>スライド 8</vt:lpstr>
      <vt:lpstr>お問い合わせ</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ベビードリームアート インストラクター講座</dc:title>
  <dc:creator>森奈央</dc:creator>
  <cp:lastModifiedBy>kuua</cp:lastModifiedBy>
  <cp:revision>108</cp:revision>
  <cp:lastPrinted>2016-07-14T23:16:40Z</cp:lastPrinted>
  <dcterms:created xsi:type="dcterms:W3CDTF">2016-07-14T02:04:41Z</dcterms:created>
  <dcterms:modified xsi:type="dcterms:W3CDTF">2017-04-25T05:24:15Z</dcterms:modified>
</cp:coreProperties>
</file>