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9" r:id="rId3"/>
    <p:sldId id="264" r:id="rId4"/>
    <p:sldId id="265" r:id="rId5"/>
    <p:sldId id="274" r:id="rId6"/>
    <p:sldId id="266" r:id="rId7"/>
    <p:sldId id="267" r:id="rId8"/>
    <p:sldId id="270" r:id="rId9"/>
    <p:sldId id="271" r:id="rId10"/>
    <p:sldId id="272" r:id="rId11"/>
  </p:sldIdLst>
  <p:sldSz cx="9906000" cy="6858000" type="A4"/>
  <p:notesSz cx="987425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99"/>
    <a:srgbClr val="FF99CC"/>
    <a:srgbClr val="FFFFFF"/>
    <a:srgbClr val="FFFFCC"/>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2" d="100"/>
          <a:sy n="92" d="100"/>
        </p:scale>
        <p:origin x="-114" y="-234"/>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2507514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3707522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58823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127395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193771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209783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3828331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100404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278164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2142626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79120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25E3F-B77E-4E22-8200-BB1A0DA80A02}" type="slidenum">
              <a:rPr kumimoji="1" lang="ja-JP" altLang="en-US" smtClean="0"/>
              <a:pPr/>
              <a:t>&lt;#&gt;</a:t>
            </a:fld>
            <a:endParaRPr kumimoji="1" lang="ja-JP" altLang="en-US"/>
          </a:p>
        </p:txBody>
      </p:sp>
    </p:spTree>
    <p:extLst>
      <p:ext uri="{BB962C8B-B14F-4D97-AF65-F5344CB8AC3E}">
        <p14:creationId xmlns="" xmlns:p14="http://schemas.microsoft.com/office/powerpoint/2010/main" val="164107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hyperlink" Target="mailto:info@babydreamar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s://zoomy.info/manuals/account/"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36599" y="2653984"/>
            <a:ext cx="1390963" cy="1390963"/>
          </a:xfrm>
          <a:prstGeom prst="rect">
            <a:avLst/>
          </a:prstGeom>
        </p:spPr>
      </p:pic>
      <p:sp>
        <p:nvSpPr>
          <p:cNvPr id="7" name="タイトル 4"/>
          <p:cNvSpPr txBox="1">
            <a:spLocks/>
          </p:cNvSpPr>
          <p:nvPr/>
        </p:nvSpPr>
        <p:spPr>
          <a:xfrm>
            <a:off x="2015837" y="2805546"/>
            <a:ext cx="6099463" cy="1236517"/>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ベビードリームアート協会認定</a:t>
            </a:r>
            <a:endParaRPr kumimoji="1" lang="en-US" altLang="ja-JP"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インストラクター養成講座</a:t>
            </a:r>
            <a:endParaRPr kumimoji="1" lang="en-US" altLang="ja-JP"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ja-JP" altLang="en-US" sz="2800" dirty="0" smtClean="0">
                <a:solidFill>
                  <a:srgbClr val="FF6699"/>
                </a:solidFill>
                <a:latin typeface="HG丸ｺﾞｼｯｸM-PRO" panose="020F0600000000000000" pitchFamily="50" charset="-128"/>
                <a:ea typeface="HG丸ｺﾞｼｯｸM-PRO" panose="020F0600000000000000" pitchFamily="50" charset="-128"/>
                <a:cs typeface="+mj-cs"/>
              </a:rPr>
              <a:t>～オンライン式講座～</a:t>
            </a:r>
            <a:endParaRPr kumimoji="1" lang="ja-JP" altLang="en-US" sz="28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4"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Tree>
    <p:extLst>
      <p:ext uri="{BB962C8B-B14F-4D97-AF65-F5344CB8AC3E}">
        <p14:creationId xmlns="" xmlns:p14="http://schemas.microsoft.com/office/powerpoint/2010/main" val="2157131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71912" y="344908"/>
            <a:ext cx="7436060" cy="521367"/>
          </a:xfrm>
        </p:spPr>
        <p:txBody>
          <a:bodyPr>
            <a:normAutofit/>
          </a:bodyPr>
          <a:lstStyle/>
          <a:p>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お問い合わせ</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10" name="タイトル 4"/>
          <p:cNvSpPr txBox="1">
            <a:spLocks/>
          </p:cNvSpPr>
          <p:nvPr/>
        </p:nvSpPr>
        <p:spPr>
          <a:xfrm>
            <a:off x="725223" y="1337305"/>
            <a:ext cx="7436060" cy="398400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en-US" altLang="ja-JP" sz="24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dirty="0" smtClean="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dirty="0" smtClean="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dirty="0" smtClean="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dirty="0" smtClean="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dirty="0" smtClean="0">
              <a:solidFill>
                <a:srgbClr val="FF0000"/>
              </a:solidFill>
              <a:latin typeface="HG丸ｺﾞｼｯｸM-PRO" panose="020F0600000000000000" pitchFamily="50" charset="-128"/>
              <a:ea typeface="HG丸ｺﾞｼｯｸM-PRO" panose="020F0600000000000000" pitchFamily="50" charset="-128"/>
            </a:endParaRPr>
          </a:p>
        </p:txBody>
      </p:sp>
      <p:pic>
        <p:nvPicPr>
          <p:cNvPr id="12" name="図 1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3494" y="3946250"/>
            <a:ext cx="2961062" cy="1980510"/>
          </a:xfrm>
          <a:prstGeom prst="rect">
            <a:avLst/>
          </a:prstGeom>
        </p:spPr>
      </p:pic>
      <p:sp>
        <p:nvSpPr>
          <p:cNvPr id="15" name="テキスト ボックス 14"/>
          <p:cNvSpPr txBox="1"/>
          <p:nvPr/>
        </p:nvSpPr>
        <p:spPr>
          <a:xfrm>
            <a:off x="738594" y="1213053"/>
            <a:ext cx="6647974" cy="2031325"/>
          </a:xfrm>
          <a:prstGeom prst="rect">
            <a:avLst/>
          </a:prstGeom>
          <a:noFill/>
        </p:spPr>
        <p:txBody>
          <a:bodyPr wrap="none" rtlCol="0">
            <a:spAutoFit/>
          </a:bodyPr>
          <a:lstStyle/>
          <a:p>
            <a:r>
              <a:rPr kumimoji="1" lang="ja-JP" altLang="en-US" b="1" dirty="0" smtClean="0">
                <a:latin typeface="AR丸ゴシック体M" panose="020B0609010101010101" pitchFamily="49" charset="-128"/>
                <a:ea typeface="AR丸ゴシック体M" panose="020B0609010101010101" pitchFamily="49" charset="-128"/>
              </a:rPr>
              <a:t>ご不明な点やご質問がありましたらお気軽にお問合せください</a:t>
            </a:r>
            <a:endParaRPr kumimoji="1" lang="en-US" altLang="ja-JP" b="1" dirty="0" smtClean="0">
              <a:latin typeface="AR丸ゴシック体M" panose="020B0609010101010101" pitchFamily="49" charset="-128"/>
              <a:ea typeface="AR丸ゴシック体M" panose="020B0609010101010101" pitchFamily="49" charset="-128"/>
            </a:endParaRPr>
          </a:p>
          <a:p>
            <a:endParaRPr lang="en-US" altLang="ja-JP" b="1" dirty="0">
              <a:latin typeface="AR丸ゴシック体M" panose="020B0609010101010101" pitchFamily="49" charset="-128"/>
              <a:ea typeface="AR丸ゴシック体M" panose="020B0609010101010101" pitchFamily="49" charset="-128"/>
            </a:endParaRPr>
          </a:p>
          <a:p>
            <a:r>
              <a:rPr kumimoji="1" lang="ja-JP" altLang="en-US" b="1" dirty="0" smtClean="0">
                <a:latin typeface="AR丸ゴシック体M" panose="020B0609010101010101" pitchFamily="49" charset="-128"/>
                <a:ea typeface="AR丸ゴシック体M" panose="020B0609010101010101" pitchFamily="49" charset="-128"/>
              </a:rPr>
              <a:t>メール</a:t>
            </a:r>
            <a:endParaRPr kumimoji="1" lang="en-US" altLang="ja-JP" b="1" dirty="0" smtClean="0">
              <a:latin typeface="AR丸ゴシック体M" panose="020B0609010101010101" pitchFamily="49" charset="-128"/>
              <a:ea typeface="AR丸ゴシック体M" panose="020B0609010101010101" pitchFamily="49" charset="-128"/>
            </a:endParaRPr>
          </a:p>
          <a:p>
            <a:r>
              <a:rPr kumimoji="1" lang="en-US" altLang="ja-JP" b="1" dirty="0" smtClean="0">
                <a:latin typeface="AR丸ゴシック体M" panose="020B0609010101010101" pitchFamily="49" charset="-128"/>
                <a:ea typeface="AR丸ゴシック体M" panose="020B0609010101010101" pitchFamily="49" charset="-128"/>
                <a:hlinkClick r:id="rId4"/>
              </a:rPr>
              <a:t>info@babydreamart.com</a:t>
            </a:r>
            <a:endParaRPr kumimoji="1" lang="en-US" altLang="ja-JP" b="1" dirty="0" smtClean="0">
              <a:latin typeface="AR丸ゴシック体M" panose="020B0609010101010101" pitchFamily="49" charset="-128"/>
              <a:ea typeface="AR丸ゴシック体M" panose="020B0609010101010101" pitchFamily="49" charset="-128"/>
            </a:endParaRPr>
          </a:p>
          <a:p>
            <a:endParaRPr lang="en-US" altLang="ja-JP" b="1" dirty="0">
              <a:latin typeface="AR丸ゴシック体M" panose="020B0609010101010101" pitchFamily="49" charset="-128"/>
              <a:ea typeface="AR丸ゴシック体M" panose="020B0609010101010101" pitchFamily="49" charset="-128"/>
            </a:endParaRPr>
          </a:p>
          <a:p>
            <a:r>
              <a:rPr kumimoji="1" lang="ja-JP" altLang="en-US" b="1" dirty="0" smtClean="0">
                <a:latin typeface="AR丸ゴシック体M" panose="020B0609010101010101" pitchFamily="49" charset="-128"/>
                <a:ea typeface="AR丸ゴシック体M" panose="020B0609010101010101" pitchFamily="49" charset="-128"/>
              </a:rPr>
              <a:t>電話</a:t>
            </a:r>
            <a:r>
              <a:rPr lang="ja-JP" altLang="en-US" b="1" dirty="0" smtClean="0">
                <a:latin typeface="AR丸ゴシック体M" panose="020B0609010101010101" pitchFamily="49" charset="-128"/>
                <a:ea typeface="AR丸ゴシック体M" panose="020B0609010101010101" pitchFamily="49" charset="-128"/>
              </a:rPr>
              <a:t>（担当：</a:t>
            </a:r>
            <a:r>
              <a:rPr lang="ja-JP" altLang="en-US" b="1" dirty="0">
                <a:latin typeface="AR丸ゴシック体M" panose="020B0609010101010101" pitchFamily="49" charset="-128"/>
                <a:ea typeface="AR丸ゴシック体M" panose="020B0609010101010101" pitchFamily="49" charset="-128"/>
              </a:rPr>
              <a:t>中谷</a:t>
            </a:r>
            <a:r>
              <a:rPr lang="ja-JP" altLang="en-US" b="1" dirty="0" smtClean="0">
                <a:latin typeface="AR丸ゴシック体M" panose="020B0609010101010101" pitchFamily="49" charset="-128"/>
                <a:ea typeface="AR丸ゴシック体M" panose="020B0609010101010101" pitchFamily="49" charset="-128"/>
              </a:rPr>
              <a:t>）</a:t>
            </a:r>
            <a:endParaRPr kumimoji="1" lang="en-US" altLang="ja-JP" b="1" dirty="0" smtClean="0">
              <a:latin typeface="AR丸ゴシック体M" panose="020B0609010101010101" pitchFamily="49" charset="-128"/>
              <a:ea typeface="AR丸ゴシック体M" panose="020B0609010101010101" pitchFamily="49" charset="-128"/>
            </a:endParaRPr>
          </a:p>
          <a:p>
            <a:r>
              <a:rPr lang="en-US" altLang="ja-JP" b="1" dirty="0" smtClean="0">
                <a:latin typeface="AR丸ゴシック体M" panose="020B0609010101010101" pitchFamily="49" charset="-128"/>
                <a:ea typeface="AR丸ゴシック体M" panose="020B0609010101010101" pitchFamily="49" charset="-128"/>
              </a:rPr>
              <a:t>050-3551-0583</a:t>
            </a:r>
            <a:endParaRPr kumimoji="1" lang="ja-JP" altLang="en-US" b="1" dirty="0">
              <a:latin typeface="AR丸ゴシック体M" panose="020B0609010101010101" pitchFamily="49" charset="-128"/>
              <a:ea typeface="AR丸ゴシック体M" panose="020B0609010101010101" pitchFamily="49" charset="-128"/>
            </a:endParaRPr>
          </a:p>
        </p:txBody>
      </p:sp>
      <p:sp>
        <p:nvSpPr>
          <p:cNvPr id="14"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7"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359364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8734088"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ベビードリームアートインストラクター養成講座</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8" name="タイトル 4"/>
          <p:cNvSpPr txBox="1">
            <a:spLocks/>
          </p:cNvSpPr>
          <p:nvPr/>
        </p:nvSpPr>
        <p:spPr>
          <a:xfrm>
            <a:off x="940859" y="998754"/>
            <a:ext cx="7947502" cy="521367"/>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a:t>
            </a:r>
            <a:r>
              <a:rPr kumimoji="1" lang="ja-JP" altLang="en-US" sz="2400" b="1"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ベビードリームアートは人を笑顔にする力がある</a:t>
            </a:r>
            <a:r>
              <a:rPr kumimoji="1" lang="en-US" altLang="ja-JP" sz="2400" b="1"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a:t>
            </a:r>
            <a:endParaRPr kumimoji="1" lang="ja-JP" altLang="en-US" sz="2400" b="1"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2" name="図 11" descr="DSCF0831.JPG"/>
          <p:cNvPicPr>
            <a:picLocks noChangeAspect="1"/>
          </p:cNvPicPr>
          <p:nvPr/>
        </p:nvPicPr>
        <p:blipFill>
          <a:blip r:embed="rId3" cstate="print"/>
          <a:stretch>
            <a:fillRect/>
          </a:stretch>
        </p:blipFill>
        <p:spPr>
          <a:xfrm>
            <a:off x="6178756" y="1634329"/>
            <a:ext cx="3289710" cy="2514884"/>
          </a:xfrm>
          <a:prstGeom prst="rect">
            <a:avLst/>
          </a:prstGeom>
        </p:spPr>
      </p:pic>
      <p:sp>
        <p:nvSpPr>
          <p:cNvPr id="13" name="タイトル 4"/>
          <p:cNvSpPr txBox="1">
            <a:spLocks/>
          </p:cNvSpPr>
          <p:nvPr/>
        </p:nvSpPr>
        <p:spPr>
          <a:xfrm>
            <a:off x="886774" y="1564107"/>
            <a:ext cx="8296555" cy="4413906"/>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おうちにあるもので作るベビードリームアート</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作って楽しい</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撮影して楽しい</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赤ちゃんの笑顔も泣き顔もかわいく残せる</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育児のちょっとした息抜きになり</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ママと赤ちゃんの思い出に</a:t>
            </a:r>
            <a:r>
              <a:rPr lang="ja-JP" altLang="en-US" sz="1600" dirty="0" smtClean="0">
                <a:latin typeface="HG丸ｺﾞｼｯｸM-PRO" panose="020F0600000000000000" pitchFamily="50" charset="-128"/>
                <a:ea typeface="HG丸ｺﾞｼｯｸM-PRO" panose="020F0600000000000000" pitchFamily="50" charset="-128"/>
                <a:cs typeface="+mj-cs"/>
              </a:rPr>
              <a:t>なるベビードリームアート</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ベビードリームアートインストラクター養成講座では</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アートのプロとしてベビードリームアート撮影会を</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開催するスキルを学ぶことができます</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撮影会ではベビードリームアートを通じて、赤ちゃんとママの笑顔のお手伝いをします</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r>
              <a:rPr lang="ja-JP" altLang="en-US" sz="1600" dirty="0" smtClean="0">
                <a:latin typeface="HG丸ｺﾞｼｯｸM-PRO" pitchFamily="50" charset="-128"/>
                <a:ea typeface="HG丸ｺﾞｼｯｸM-PRO" pitchFamily="50" charset="-128"/>
              </a:rPr>
              <a:t>アートを楽しむ仲間と笑ったり悩みを共有することで育児のストレスを和らげ</a:t>
            </a:r>
          </a:p>
          <a:p>
            <a:endParaRPr lang="en-US" altLang="ja-JP" sz="1600" dirty="0" smtClean="0">
              <a:solidFill>
                <a:srgbClr val="FF0000"/>
              </a:solidFill>
              <a:latin typeface="HG丸ｺﾞｼｯｸM-PRO" pitchFamily="50" charset="-128"/>
              <a:ea typeface="HG丸ｺﾞｼｯｸM-PRO" pitchFamily="50" charset="-128"/>
            </a:endParaRPr>
          </a:p>
          <a:p>
            <a:r>
              <a:rPr lang="ja-JP" altLang="en-US" sz="1600" dirty="0" smtClean="0">
                <a:solidFill>
                  <a:srgbClr val="FF0000"/>
                </a:solidFill>
                <a:latin typeface="HG丸ｺﾞｼｯｸM-PRO" pitchFamily="50" charset="-128"/>
                <a:ea typeface="HG丸ｺﾞｼｯｸM-PRO" pitchFamily="50" charset="-128"/>
              </a:rPr>
              <a:t>産後</a:t>
            </a:r>
            <a:r>
              <a:rPr lang="ja-JP" altLang="en-US" sz="1600" dirty="0" err="1" smtClean="0">
                <a:solidFill>
                  <a:srgbClr val="FF0000"/>
                </a:solidFill>
                <a:latin typeface="HG丸ｺﾞｼｯｸM-PRO" pitchFamily="50" charset="-128"/>
                <a:ea typeface="HG丸ｺﾞｼｯｸM-PRO" pitchFamily="50" charset="-128"/>
              </a:rPr>
              <a:t>うつを</a:t>
            </a:r>
            <a:r>
              <a:rPr lang="ja-JP" altLang="en-US" sz="1600" dirty="0" smtClean="0">
                <a:solidFill>
                  <a:srgbClr val="FF0000"/>
                </a:solidFill>
                <a:latin typeface="HG丸ｺﾞｼｯｸM-PRO" pitchFamily="50" charset="-128"/>
                <a:ea typeface="HG丸ｺﾞｼｯｸM-PRO" pitchFamily="50" charset="-128"/>
              </a:rPr>
              <a:t>無くし、幼児虐待ゼロ、少子化ストップの社会を目指しています</a:t>
            </a:r>
            <a:endParaRPr lang="en-US" altLang="ja-JP" sz="1600" dirty="0" smtClean="0">
              <a:solidFill>
                <a:srgbClr val="FF0000"/>
              </a:solidFill>
              <a:latin typeface="HG丸ｺﾞｼｯｸM-PRO" pitchFamily="50" charset="-128"/>
              <a:ea typeface="HG丸ｺﾞｼｯｸM-PRO" pitchFamily="50" charset="-128"/>
            </a:endParaRPr>
          </a:p>
          <a:p>
            <a:endParaRPr lang="en-US" altLang="ja-JP" sz="1600" dirty="0" smtClean="0">
              <a:solidFill>
                <a:srgbClr val="FF0000"/>
              </a:solidFill>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インストラクターが子育てや家庭を大切にしながら生き生きと活動できるように</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当協会は全力でサポートしてまいります</a:t>
            </a:r>
            <a:endParaRPr lang="en-US" altLang="ja-JP" sz="1600" dirty="0" smtClean="0">
              <a:latin typeface="HG丸ｺﾞｼｯｸM-PRO" pitchFamily="50" charset="-128"/>
              <a:ea typeface="HG丸ｺﾞｼｯｸM-PRO" pitchFamily="50" charset="-128"/>
            </a:endParaRPr>
          </a:p>
          <a:p>
            <a:endParaRPr lang="en-US" altLang="ja-JP" sz="1600" dirty="0" smtClean="0">
              <a:latin typeface="HG丸ｺﾞｼｯｸM-PRO" pitchFamily="50" charset="-128"/>
              <a:ea typeface="HG丸ｺﾞｼｯｸM-PRO" pitchFamily="50" charset="-128"/>
            </a:endParaRPr>
          </a:p>
          <a:p>
            <a:endParaRPr lang="ja-JP" altLang="en-US" sz="16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6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9"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0"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 xmlns:p14="http://schemas.microsoft.com/office/powerpoint/2010/main" val="2157131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えんぴつライン黄.gif"/>
          <p:cNvPicPr>
            <a:picLocks noChangeAspect="1"/>
          </p:cNvPicPr>
          <p:nvPr/>
        </p:nvPicPr>
        <p:blipFill>
          <a:blip r:embed="rId2" cstate="print"/>
          <a:stretch>
            <a:fillRect/>
          </a:stretch>
        </p:blipFill>
        <p:spPr>
          <a:xfrm>
            <a:off x="718680" y="998286"/>
            <a:ext cx="4502251" cy="476250"/>
          </a:xfrm>
          <a:prstGeom prst="rect">
            <a:avLst/>
          </a:prstGeom>
        </p:spPr>
      </p:pic>
      <p:pic>
        <p:nvPicPr>
          <p:cNvPr id="2" name="図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8734088" cy="521367"/>
          </a:xfrm>
          <a:prstGeom prst="rect">
            <a:avLst/>
          </a:prstGeom>
        </p:spPr>
        <p:txBody>
          <a:bodyPr vert="horz" lIns="91440" tIns="45720" rIns="91440" bIns="45720" rtlCol="0" anchor="ctr">
            <a:normAutofit/>
          </a:bodyPr>
          <a:lstStyle/>
          <a:p>
            <a:pPr lvl="0">
              <a:lnSpc>
                <a:spcPct val="90000"/>
              </a:lnSpc>
              <a:spcBef>
                <a:spcPct val="0"/>
              </a:spcBef>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ベビードリームアートインストラクター養成講座</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8" name="タイトル 4"/>
          <p:cNvSpPr txBox="1">
            <a:spLocks/>
          </p:cNvSpPr>
          <p:nvPr/>
        </p:nvSpPr>
        <p:spPr>
          <a:xfrm>
            <a:off x="1049013" y="910266"/>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特徴①座学は動画で自宅学習</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6" name="図 5" descr="えんぴつライン黄.gif"/>
          <p:cNvPicPr>
            <a:picLocks noChangeAspect="1"/>
          </p:cNvPicPr>
          <p:nvPr/>
        </p:nvPicPr>
        <p:blipFill>
          <a:blip r:embed="rId2" cstate="print"/>
          <a:stretch>
            <a:fillRect/>
          </a:stretch>
        </p:blipFill>
        <p:spPr>
          <a:xfrm>
            <a:off x="723596" y="2192902"/>
            <a:ext cx="4502251" cy="476250"/>
          </a:xfrm>
          <a:prstGeom prst="rect">
            <a:avLst/>
          </a:prstGeom>
        </p:spPr>
      </p:pic>
      <p:sp>
        <p:nvSpPr>
          <p:cNvPr id="10" name="タイトル 4"/>
          <p:cNvSpPr txBox="1">
            <a:spLocks/>
          </p:cNvSpPr>
          <p:nvPr/>
        </p:nvSpPr>
        <p:spPr>
          <a:xfrm>
            <a:off x="1053929" y="2104882"/>
            <a:ext cx="7480475" cy="521367"/>
          </a:xfrm>
          <a:prstGeom prst="rect">
            <a:avLst/>
          </a:prstGeom>
        </p:spPr>
        <p:txBody>
          <a:bodyPr vert="horz" lIns="91440" tIns="45720" rIns="91440" bIns="45720" rtlCol="0" anchor="ctr">
            <a:normAutofit/>
          </a:bodyPr>
          <a:lstStyle/>
          <a:p>
            <a:pPr lvl="0">
              <a:lnSpc>
                <a:spcPct val="90000"/>
              </a:lnSpc>
              <a:spcBef>
                <a:spcPct val="0"/>
              </a:spcBef>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特徴②</a:t>
            </a:r>
            <a:r>
              <a:rPr lang="ja-JP" altLang="en-US" b="1" dirty="0" smtClean="0">
                <a:solidFill>
                  <a:srgbClr val="FF6699"/>
                </a:solidFill>
                <a:latin typeface="HG丸ｺﾞｼｯｸM-PRO" panose="020F0600000000000000" pitchFamily="50" charset="-128"/>
                <a:ea typeface="HG丸ｺﾞｼｯｸM-PRO" panose="020F0600000000000000" pitchFamily="50" charset="-128"/>
              </a:rPr>
              <a:t>撮影会でそのまま使える</a:t>
            </a:r>
            <a:r>
              <a:rPr lang="en-US" altLang="ja-JP" b="1" dirty="0" smtClean="0">
                <a:solidFill>
                  <a:srgbClr val="FF6699"/>
                </a:solidFill>
                <a:latin typeface="HG丸ｺﾞｼｯｸM-PRO" panose="020F0600000000000000" pitchFamily="50" charset="-128"/>
                <a:ea typeface="HG丸ｺﾞｼｯｸM-PRO" panose="020F0600000000000000" pitchFamily="50" charset="-128"/>
              </a:rPr>
              <a:t>24</a:t>
            </a:r>
            <a:r>
              <a:rPr lang="ja-JP" altLang="en-US" b="1" dirty="0" smtClean="0">
                <a:solidFill>
                  <a:srgbClr val="FF6699"/>
                </a:solidFill>
                <a:latin typeface="HG丸ｺﾞｼｯｸM-PRO" panose="020F0600000000000000" pitchFamily="50" charset="-128"/>
                <a:ea typeface="HG丸ｺﾞｼｯｸM-PRO" panose="020F0600000000000000" pitchFamily="50" charset="-128"/>
              </a:rPr>
              <a:t>アートのデザイン付き</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3" name="図 12" descr="えんぴつライン黄.gif"/>
          <p:cNvPicPr>
            <a:picLocks noChangeAspect="1"/>
          </p:cNvPicPr>
          <p:nvPr/>
        </p:nvPicPr>
        <p:blipFill>
          <a:blip r:embed="rId2" cstate="print"/>
          <a:stretch>
            <a:fillRect/>
          </a:stretch>
        </p:blipFill>
        <p:spPr>
          <a:xfrm>
            <a:off x="728511" y="3485834"/>
            <a:ext cx="4502251" cy="476250"/>
          </a:xfrm>
          <a:prstGeom prst="rect">
            <a:avLst/>
          </a:prstGeom>
        </p:spPr>
      </p:pic>
      <p:sp>
        <p:nvSpPr>
          <p:cNvPr id="14" name="タイトル 4"/>
          <p:cNvSpPr txBox="1">
            <a:spLocks/>
          </p:cNvSpPr>
          <p:nvPr/>
        </p:nvSpPr>
        <p:spPr>
          <a:xfrm>
            <a:off x="1058844" y="3397814"/>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特徴③ベビードリームアート以外の活動も</a:t>
            </a:r>
            <a:r>
              <a:rPr kumimoji="1" lang="en-US" altLang="ja-JP"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OK</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5" name="図 14" descr="えんぴつライン黄.gif"/>
          <p:cNvPicPr>
            <a:picLocks noChangeAspect="1"/>
          </p:cNvPicPr>
          <p:nvPr/>
        </p:nvPicPr>
        <p:blipFill>
          <a:blip r:embed="rId2" cstate="print"/>
          <a:stretch>
            <a:fillRect/>
          </a:stretch>
        </p:blipFill>
        <p:spPr>
          <a:xfrm>
            <a:off x="723596" y="4837757"/>
            <a:ext cx="4502251" cy="476250"/>
          </a:xfrm>
          <a:prstGeom prst="rect">
            <a:avLst/>
          </a:prstGeom>
        </p:spPr>
      </p:pic>
      <p:sp>
        <p:nvSpPr>
          <p:cNvPr id="16" name="タイトル 4"/>
          <p:cNvSpPr txBox="1">
            <a:spLocks/>
          </p:cNvSpPr>
          <p:nvPr/>
        </p:nvSpPr>
        <p:spPr>
          <a:xfrm>
            <a:off x="1053928" y="4749737"/>
            <a:ext cx="8724256"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特徴④講師は赤ちゃんのアートコンテストで日本一受賞歴のある森奈央が担当</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9" name="タイトル 4"/>
          <p:cNvSpPr txBox="1">
            <a:spLocks/>
          </p:cNvSpPr>
          <p:nvPr/>
        </p:nvSpPr>
        <p:spPr>
          <a:xfrm>
            <a:off x="837612" y="1436287"/>
            <a:ext cx="8552194" cy="795636"/>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rPr>
              <a:t>忙しい育児中のママが受講しやすいように座学は動画学習となっています。</a:t>
            </a:r>
            <a:endParaRPr lang="en-US" altLang="ja-JP" sz="1400"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空き時間にゆっくりご覧いただけます。動画はテレビの放送作家が監修。わかりやすく楽しい動画です。</a:t>
            </a:r>
            <a:endParaRPr lang="en-US" altLang="ja-JP" sz="1400"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アートの作り方、協会の想いやコンセプトは対面講座でしっかりお伝えいたします！</a:t>
            </a:r>
            <a:endParaRPr lang="en-US" altLang="ja-JP" sz="1400" dirty="0" smtClean="0">
              <a:latin typeface="HG丸ｺﾞｼｯｸM-PRO" pitchFamily="50" charset="-128"/>
              <a:ea typeface="HG丸ｺﾞｼｯｸM-PRO" pitchFamily="50" charset="-128"/>
            </a:endParaRPr>
          </a:p>
          <a:p>
            <a:endParaRPr lang="ja-JP" altLang="en-US" sz="14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20" name="タイトル 4"/>
          <p:cNvSpPr txBox="1">
            <a:spLocks/>
          </p:cNvSpPr>
          <p:nvPr/>
        </p:nvSpPr>
        <p:spPr>
          <a:xfrm>
            <a:off x="862196" y="2581745"/>
            <a:ext cx="8552194" cy="795636"/>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rPr>
              <a:t>デザインを考えるのが難しい</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という方でも大丈夫！</a:t>
            </a:r>
            <a:endParaRPr lang="en-US" altLang="ja-JP" sz="1400" dirty="0" smtClean="0">
              <a:latin typeface="HG丸ｺﾞｼｯｸM-PRO" pitchFamily="50" charset="-128"/>
              <a:ea typeface="HG丸ｺﾞｼｯｸM-PRO" pitchFamily="50" charset="-128"/>
            </a:endParaRPr>
          </a:p>
          <a:p>
            <a:r>
              <a:rPr lang="en-US" altLang="ja-JP" sz="1400" dirty="0" smtClean="0">
                <a:latin typeface="HG丸ｺﾞｼｯｸM-PRO" pitchFamily="50" charset="-128"/>
                <a:ea typeface="HG丸ｺﾞｼｯｸM-PRO" pitchFamily="50" charset="-128"/>
                <a:cs typeface="+mj-cs"/>
              </a:rPr>
              <a:t>1</a:t>
            </a:r>
            <a:r>
              <a:rPr lang="ja-JP" altLang="en-US" sz="1400" dirty="0" smtClean="0">
                <a:latin typeface="HG丸ｺﾞｼｯｸM-PRO" pitchFamily="50" charset="-128"/>
                <a:ea typeface="HG丸ｺﾞｼｯｸM-PRO" pitchFamily="50" charset="-128"/>
                <a:cs typeface="+mj-cs"/>
              </a:rPr>
              <a:t>年を通して撮影会で使える２４アートのデザイン集があります。</a:t>
            </a:r>
            <a:endParaRPr lang="en-US" altLang="ja-JP" sz="1400" dirty="0" smtClean="0">
              <a:latin typeface="HG丸ｺﾞｼｯｸM-PRO" pitchFamily="50" charset="-128"/>
              <a:ea typeface="HG丸ｺﾞｼｯｸM-PRO" pitchFamily="50" charset="-128"/>
              <a:cs typeface="+mj-cs"/>
            </a:endParaRPr>
          </a:p>
          <a:p>
            <a:r>
              <a:rPr lang="ja-JP" altLang="en-US" sz="1400" dirty="0" smtClean="0">
                <a:latin typeface="HG丸ｺﾞｼｯｸM-PRO" pitchFamily="50" charset="-128"/>
                <a:ea typeface="HG丸ｺﾞｼｯｸM-PRO" pitchFamily="50" charset="-128"/>
                <a:cs typeface="+mj-cs"/>
              </a:rPr>
              <a:t>デザインをそのまま使ったり、アレンジをして自由に撮影会を開催することができます。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21" name="タイトル 4"/>
          <p:cNvSpPr txBox="1">
            <a:spLocks/>
          </p:cNvSpPr>
          <p:nvPr/>
        </p:nvSpPr>
        <p:spPr>
          <a:xfrm>
            <a:off x="876945" y="3894345"/>
            <a:ext cx="8906152" cy="795636"/>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cs typeface="+mj-cs"/>
              </a:rPr>
              <a:t>ベビーマッサージ、ベビーヨガ、リトミック、ネイルサロンなどのお教室やサロンとベビードリームアート</a:t>
            </a:r>
            <a:endParaRPr lang="en-US" altLang="ja-JP" sz="1400" dirty="0" smtClean="0">
              <a:latin typeface="HG丸ｺﾞｼｯｸM-PRO" pitchFamily="50" charset="-128"/>
              <a:ea typeface="HG丸ｺﾞｼｯｸM-PRO" pitchFamily="50" charset="-128"/>
              <a:cs typeface="+mj-cs"/>
            </a:endParaRPr>
          </a:p>
          <a:p>
            <a:r>
              <a:rPr lang="ja-JP" altLang="en-US" sz="1400" dirty="0" smtClean="0">
                <a:latin typeface="HG丸ｺﾞｼｯｸM-PRO" pitchFamily="50" charset="-128"/>
                <a:ea typeface="HG丸ｺﾞｼｯｸM-PRO" pitchFamily="50" charset="-128"/>
                <a:cs typeface="+mj-cs"/>
              </a:rPr>
              <a:t>をコラボレーションすることができます。</a:t>
            </a:r>
            <a:endParaRPr lang="en-US" altLang="ja-JP" sz="1400" dirty="0" smtClean="0">
              <a:latin typeface="HG丸ｺﾞｼｯｸM-PRO" pitchFamily="50" charset="-128"/>
              <a:ea typeface="HG丸ｺﾞｼｯｸM-PRO" pitchFamily="50" charset="-128"/>
              <a:cs typeface="+mj-cs"/>
            </a:endParaRPr>
          </a:p>
          <a:p>
            <a:r>
              <a:rPr lang="ja-JP" altLang="en-US" sz="1400" dirty="0" smtClean="0">
                <a:latin typeface="HG丸ｺﾞｼｯｸM-PRO" pitchFamily="50" charset="-128"/>
                <a:ea typeface="HG丸ｺﾞｼｯｸM-PRO" pitchFamily="50" charset="-128"/>
                <a:cs typeface="+mj-cs"/>
              </a:rPr>
              <a:t>ベビーマッサージの後にベビードリームアートをプラスすると参加者様に大変喜ばれます。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22" name="タイトル 4"/>
          <p:cNvSpPr txBox="1">
            <a:spLocks/>
          </p:cNvSpPr>
          <p:nvPr/>
        </p:nvSpPr>
        <p:spPr>
          <a:xfrm>
            <a:off x="842533" y="5295441"/>
            <a:ext cx="8906152" cy="1144687"/>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当協会の代表理事であり、美術大学卒業後、長年デザインやモノづくりに携わってきた森奈央が</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ひとりひとりの個性をいかしながら、アートのクォリティを一定レベルに引き上げます。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自身の子育てにベビードリームアートを取り入れ、このアートの素晴らしさを誰よりも知っています。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コンテストの入賞経験が日本一で、メディアに多数取り上げられているのはアートにママの愛情が込められているからです。アートの作り方だけでなく、作品作りの心構えも責任を持ってご指導いたします。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17"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8"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 xmlns:p14="http://schemas.microsoft.com/office/powerpoint/2010/main" val="2157131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8512862" cy="521367"/>
          </a:xfrm>
          <a:prstGeom prst="rect">
            <a:avLst/>
          </a:prstGeom>
        </p:spPr>
        <p:txBody>
          <a:bodyPr vert="horz" lIns="91440" tIns="45720" rIns="91440" bIns="45720" rtlCol="0" anchor="ctr">
            <a:normAutofit/>
          </a:bodyPr>
          <a:lstStyle/>
          <a:p>
            <a:pPr lvl="0">
              <a:lnSpc>
                <a:spcPct val="90000"/>
              </a:lnSpc>
              <a:spcBef>
                <a:spcPct val="0"/>
              </a:spcBef>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ベビードリームアートインストラクター養成講座</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7" name="図 16" descr="えんぴつライン黄.gif"/>
          <p:cNvPicPr>
            <a:picLocks noChangeAspect="1"/>
          </p:cNvPicPr>
          <p:nvPr/>
        </p:nvPicPr>
        <p:blipFill>
          <a:blip r:embed="rId3" cstate="print"/>
          <a:stretch>
            <a:fillRect/>
          </a:stretch>
        </p:blipFill>
        <p:spPr>
          <a:xfrm>
            <a:off x="728511" y="1008218"/>
            <a:ext cx="4502251" cy="476250"/>
          </a:xfrm>
          <a:prstGeom prst="rect">
            <a:avLst/>
          </a:prstGeom>
        </p:spPr>
      </p:pic>
      <p:sp>
        <p:nvSpPr>
          <p:cNvPr id="18" name="タイトル 4"/>
          <p:cNvSpPr txBox="1">
            <a:spLocks/>
          </p:cNvSpPr>
          <p:nvPr/>
        </p:nvSpPr>
        <p:spPr>
          <a:xfrm>
            <a:off x="1058843" y="920198"/>
            <a:ext cx="8724256"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特徴⑤資格取得後のアフターフォローも充実</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22" name="タイトル 4"/>
          <p:cNvSpPr txBox="1">
            <a:spLocks/>
          </p:cNvSpPr>
          <p:nvPr/>
        </p:nvSpPr>
        <p:spPr>
          <a:xfrm>
            <a:off x="837612" y="1436286"/>
            <a:ext cx="8552194" cy="5141495"/>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rPr>
              <a:t>資格を取って終わり</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ではありません。</a:t>
            </a:r>
            <a:endParaRPr lang="en-US" altLang="ja-JP" sz="1400"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インストラクターが資格取得後すぐに撮影会が開催できるように協会でサポートしています</a:t>
            </a:r>
            <a:endParaRPr lang="en-US" altLang="ja-JP" sz="1400" dirty="0" smtClean="0">
              <a:latin typeface="HG丸ｺﾞｼｯｸM-PRO" pitchFamily="50" charset="-128"/>
              <a:ea typeface="HG丸ｺﾞｼｯｸM-PRO" pitchFamily="50" charset="-128"/>
            </a:endParaRPr>
          </a:p>
          <a:p>
            <a:endParaRPr lang="en-US" altLang="ja-JP" sz="1400" dirty="0" smtClean="0">
              <a:latin typeface="HG丸ｺﾞｼｯｸM-PRO" pitchFamily="50" charset="-128"/>
              <a:ea typeface="HG丸ｺﾞｼｯｸM-PRO" pitchFamily="50" charset="-128"/>
            </a:endParaRPr>
          </a:p>
          <a:p>
            <a:r>
              <a:rPr lang="ja-JP" altLang="en-US" sz="1400" dirty="0" smtClean="0"/>
              <a:t>・インストラクター情報を協会ホームページに掲載</a:t>
            </a:r>
            <a:endParaRPr lang="en-US" altLang="ja-JP" sz="1400" dirty="0" smtClean="0"/>
          </a:p>
          <a:p>
            <a:endParaRPr lang="ja-JP" altLang="en-US" sz="1400" dirty="0" smtClean="0"/>
          </a:p>
          <a:p>
            <a:r>
              <a:rPr lang="ja-JP" altLang="en-US" sz="1400" dirty="0" smtClean="0"/>
              <a:t>・登録商標「ベビードリームアート」を使用して活動可能</a:t>
            </a:r>
          </a:p>
          <a:p>
            <a:endParaRPr lang="en-US" altLang="ja-JP" sz="1400" dirty="0" smtClean="0"/>
          </a:p>
          <a:p>
            <a:r>
              <a:rPr lang="ja-JP" altLang="en-US" sz="1400" dirty="0" smtClean="0"/>
              <a:t>・協会ロゴマーク使用</a:t>
            </a:r>
          </a:p>
          <a:p>
            <a:endParaRPr lang="en-US" altLang="ja-JP" sz="1400" dirty="0" smtClean="0"/>
          </a:p>
          <a:p>
            <a:r>
              <a:rPr lang="ja-JP" altLang="en-US" sz="1400" dirty="0" smtClean="0"/>
              <a:t>・撮影会の仕事斡旋</a:t>
            </a:r>
          </a:p>
          <a:p>
            <a:endParaRPr lang="en-US" altLang="ja-JP" sz="1400" dirty="0" smtClean="0"/>
          </a:p>
          <a:p>
            <a:r>
              <a:rPr lang="ja-JP" altLang="en-US" sz="1400" dirty="0" smtClean="0"/>
              <a:t>・協会デザイン名刺購入</a:t>
            </a:r>
          </a:p>
          <a:p>
            <a:endParaRPr lang="en-US" altLang="ja-JP" sz="1400" dirty="0" smtClean="0"/>
          </a:p>
          <a:p>
            <a:r>
              <a:rPr lang="ja-JP" altLang="en-US" sz="1400" dirty="0" smtClean="0"/>
              <a:t>・</a:t>
            </a:r>
            <a:r>
              <a:rPr lang="en-US" altLang="ja-JP" sz="1400" dirty="0" smtClean="0"/>
              <a:t>FB</a:t>
            </a:r>
            <a:r>
              <a:rPr lang="ja-JP" altLang="en-US" sz="1400" dirty="0" smtClean="0"/>
              <a:t>メンバーページにて協会メンバーの情報交換・交流</a:t>
            </a:r>
          </a:p>
          <a:p>
            <a:endParaRPr lang="en-US" altLang="ja-JP" sz="1400" dirty="0" smtClean="0"/>
          </a:p>
          <a:p>
            <a:r>
              <a:rPr lang="ja-JP" altLang="en-US" sz="1400" dirty="0" smtClean="0"/>
              <a:t>・オンライン交流会への参加</a:t>
            </a:r>
          </a:p>
          <a:p>
            <a:endParaRPr lang="en-US" altLang="ja-JP" sz="1400" dirty="0" smtClean="0"/>
          </a:p>
          <a:p>
            <a:r>
              <a:rPr lang="ja-JP" altLang="en-US" sz="1400" dirty="0" smtClean="0"/>
              <a:t>・事務局のサポート</a:t>
            </a:r>
          </a:p>
          <a:p>
            <a:endParaRPr lang="en-US" altLang="ja-JP" sz="1400" dirty="0" smtClean="0"/>
          </a:p>
          <a:p>
            <a:r>
              <a:rPr lang="ja-JP" altLang="en-US" sz="1400" dirty="0" smtClean="0"/>
              <a:t>・ブログ講習会、カメラ中級講座などのレベルアップ講座を</a:t>
            </a:r>
            <a:endParaRPr lang="en-US" altLang="ja-JP" sz="1400" dirty="0" smtClean="0"/>
          </a:p>
          <a:p>
            <a:r>
              <a:rPr lang="ja-JP" altLang="en-US" sz="1400" dirty="0" smtClean="0"/>
              <a:t>特別価格にてご提供</a:t>
            </a:r>
            <a:endParaRPr lang="en-US" altLang="ja-JP" sz="1400" dirty="0" smtClean="0"/>
          </a:p>
          <a:p>
            <a:r>
              <a:rPr lang="ja-JP" altLang="en-US" sz="1400" dirty="0" smtClean="0"/>
              <a:t>　　　　　　　　　　　　　　　　　　　　　　　　　　　　　　　　　　　</a:t>
            </a:r>
            <a:r>
              <a:rPr lang="ja-JP" altLang="en-US" sz="1400" b="1" dirty="0" smtClean="0"/>
              <a:t>など</a:t>
            </a:r>
          </a:p>
          <a:p>
            <a:endParaRPr lang="ja-JP" altLang="en-US" sz="14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grpSp>
        <p:nvGrpSpPr>
          <p:cNvPr id="13" name="グループ化 12"/>
          <p:cNvGrpSpPr/>
          <p:nvPr/>
        </p:nvGrpSpPr>
        <p:grpSpPr>
          <a:xfrm>
            <a:off x="5702710" y="2064774"/>
            <a:ext cx="3736259" cy="4001715"/>
            <a:chOff x="5692878" y="1956620"/>
            <a:chExt cx="3401962" cy="3569110"/>
          </a:xfrm>
        </p:grpSpPr>
        <p:pic>
          <p:nvPicPr>
            <p:cNvPr id="25" name="図 24" descr="南青山交流会２.jpg"/>
            <p:cNvPicPr>
              <a:picLocks noChangeAspect="1"/>
            </p:cNvPicPr>
            <p:nvPr/>
          </p:nvPicPr>
          <p:blipFill>
            <a:blip r:embed="rId4" cstate="print"/>
            <a:stretch>
              <a:fillRect/>
            </a:stretch>
          </p:blipFill>
          <p:spPr>
            <a:xfrm>
              <a:off x="7516809" y="4237708"/>
              <a:ext cx="1558131" cy="1262735"/>
            </a:xfrm>
            <a:prstGeom prst="rect">
              <a:avLst/>
            </a:prstGeom>
          </p:spPr>
        </p:pic>
        <p:pic>
          <p:nvPicPr>
            <p:cNvPr id="24" name="図 23" descr="南青山交流会１.jpg"/>
            <p:cNvPicPr>
              <a:picLocks noChangeAspect="1"/>
            </p:cNvPicPr>
            <p:nvPr/>
          </p:nvPicPr>
          <p:blipFill>
            <a:blip r:embed="rId5" cstate="print"/>
            <a:stretch>
              <a:fillRect/>
            </a:stretch>
          </p:blipFill>
          <p:spPr>
            <a:xfrm>
              <a:off x="5754318" y="2005786"/>
              <a:ext cx="1796845" cy="2163701"/>
            </a:xfrm>
            <a:prstGeom prst="rect">
              <a:avLst/>
            </a:prstGeom>
          </p:spPr>
        </p:pic>
        <p:pic>
          <p:nvPicPr>
            <p:cNvPr id="26" name="図 25" descr="南青山交流会３.jpg"/>
            <p:cNvPicPr>
              <a:picLocks noChangeAspect="1"/>
            </p:cNvPicPr>
            <p:nvPr/>
          </p:nvPicPr>
          <p:blipFill>
            <a:blip r:embed="rId6" cstate="print"/>
            <a:stretch>
              <a:fillRect/>
            </a:stretch>
          </p:blipFill>
          <p:spPr>
            <a:xfrm>
              <a:off x="7619064" y="2014301"/>
              <a:ext cx="1438946" cy="2164414"/>
            </a:xfrm>
            <a:prstGeom prst="rect">
              <a:avLst/>
            </a:prstGeom>
          </p:spPr>
        </p:pic>
        <p:sp>
          <p:nvSpPr>
            <p:cNvPr id="28" name="角丸四角形 27"/>
            <p:cNvSpPr/>
            <p:nvPr/>
          </p:nvSpPr>
          <p:spPr>
            <a:xfrm>
              <a:off x="5761703" y="4385188"/>
              <a:ext cx="1661652" cy="914400"/>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HGS創英丸ﾎﾟｯﾌﾟ体" pitchFamily="50" charset="-128"/>
                  <a:ea typeface="HGS創英丸ﾎﾟｯﾌﾟ体" pitchFamily="50" charset="-128"/>
                </a:rPr>
                <a:t>インストラクター</a:t>
              </a:r>
              <a:endParaRPr lang="en-US" altLang="ja-JP" sz="1200" b="1" dirty="0" smtClean="0">
                <a:solidFill>
                  <a:schemeClr val="tx1"/>
                </a:solidFill>
                <a:latin typeface="HGS創英丸ﾎﾟｯﾌﾟ体" pitchFamily="50" charset="-128"/>
                <a:ea typeface="HGS創英丸ﾎﾟｯﾌﾟ体" pitchFamily="50" charset="-128"/>
              </a:endParaRPr>
            </a:p>
            <a:p>
              <a:pPr algn="ctr"/>
              <a:r>
                <a:rPr lang="ja-JP" altLang="en-US" sz="1200" b="1" dirty="0" smtClean="0">
                  <a:solidFill>
                    <a:schemeClr val="tx1"/>
                  </a:solidFill>
                  <a:latin typeface="HGS創英丸ﾎﾟｯﾌﾟ体" pitchFamily="50" charset="-128"/>
                  <a:ea typeface="HGS創英丸ﾎﾟｯﾌﾟ体" pitchFamily="50" charset="-128"/>
                </a:rPr>
                <a:t>交流会</a:t>
              </a:r>
              <a:endParaRPr lang="en-US" altLang="ja-JP" sz="1200" b="1" dirty="0" smtClean="0">
                <a:solidFill>
                  <a:schemeClr val="tx1"/>
                </a:solidFill>
                <a:latin typeface="HGS創英丸ﾎﾟｯﾌﾟ体" pitchFamily="50" charset="-128"/>
                <a:ea typeface="HGS創英丸ﾎﾟｯﾌﾟ体" pitchFamily="50" charset="-128"/>
              </a:endParaRPr>
            </a:p>
            <a:p>
              <a:pPr algn="ctr"/>
              <a:r>
                <a:rPr lang="en-US" altLang="ja-JP" sz="1200" b="1" dirty="0" smtClean="0">
                  <a:solidFill>
                    <a:schemeClr val="tx1"/>
                  </a:solidFill>
                  <a:latin typeface="HGS創英丸ﾎﾟｯﾌﾟ体" pitchFamily="50" charset="-128"/>
                  <a:ea typeface="HGS創英丸ﾎﾟｯﾌﾟ体" pitchFamily="50" charset="-128"/>
                </a:rPr>
                <a:t>In</a:t>
              </a:r>
            </a:p>
            <a:p>
              <a:pPr algn="ctr"/>
              <a:r>
                <a:rPr lang="ja-JP" altLang="en-US" sz="1200" b="1" dirty="0" smtClean="0">
                  <a:solidFill>
                    <a:schemeClr val="tx1"/>
                  </a:solidFill>
                  <a:latin typeface="HGS創英丸ﾎﾟｯﾌﾟ体" pitchFamily="50" charset="-128"/>
                  <a:ea typeface="HGS創英丸ﾎﾟｯﾌﾟ体" pitchFamily="50" charset="-128"/>
                </a:rPr>
                <a:t>南青山</a:t>
              </a:r>
              <a:endParaRPr lang="ja-JP" altLang="en-US" sz="1200" b="1" dirty="0">
                <a:solidFill>
                  <a:schemeClr val="tx1"/>
                </a:solidFill>
                <a:latin typeface="HGS創英丸ﾎﾟｯﾌﾟ体" pitchFamily="50" charset="-128"/>
                <a:ea typeface="HGS創英丸ﾎﾟｯﾌﾟ体" pitchFamily="50" charset="-128"/>
              </a:endParaRPr>
            </a:p>
          </p:txBody>
        </p:sp>
        <p:sp>
          <p:nvSpPr>
            <p:cNvPr id="29" name="正方形/長方形 28"/>
            <p:cNvSpPr/>
            <p:nvPr/>
          </p:nvSpPr>
          <p:spPr>
            <a:xfrm>
              <a:off x="5692878" y="1956620"/>
              <a:ext cx="3401962" cy="35691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5"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 xmlns:p14="http://schemas.microsoft.com/office/powerpoint/2010/main" val="2157131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8512862" cy="521367"/>
          </a:xfrm>
          <a:prstGeom prst="rect">
            <a:avLst/>
          </a:prstGeom>
        </p:spPr>
        <p:txBody>
          <a:bodyPr vert="horz" lIns="91440" tIns="45720" rIns="91440" bIns="45720" rtlCol="0" anchor="ctr">
            <a:normAutofit/>
          </a:bodyPr>
          <a:lstStyle/>
          <a:p>
            <a:pPr lvl="0">
              <a:lnSpc>
                <a:spcPct val="90000"/>
              </a:lnSpc>
              <a:spcBef>
                <a:spcPct val="0"/>
              </a:spcBef>
              <a:defRPr/>
            </a:pPr>
            <a:r>
              <a:rPr lang="ja-JP" altLang="en-US" sz="2400" dirty="0" smtClean="0">
                <a:solidFill>
                  <a:srgbClr val="FF6699"/>
                </a:solidFill>
                <a:latin typeface="HG丸ｺﾞｼｯｸM-PRO" panose="020F0600000000000000" pitchFamily="50" charset="-128"/>
                <a:ea typeface="HG丸ｺﾞｼｯｸM-PRO" panose="020F0600000000000000" pitchFamily="50" charset="-128"/>
                <a:cs typeface="+mj-cs"/>
              </a:rPr>
              <a:t>オンライン講座受講の際に必要な環境</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22" name="タイトル 4"/>
          <p:cNvSpPr txBox="1">
            <a:spLocks/>
          </p:cNvSpPr>
          <p:nvPr/>
        </p:nvSpPr>
        <p:spPr>
          <a:xfrm>
            <a:off x="837612" y="1436286"/>
            <a:ext cx="8836324" cy="5141495"/>
          </a:xfrm>
          <a:prstGeom prst="rect">
            <a:avLst/>
          </a:prstGeom>
        </p:spPr>
        <p:txBody>
          <a:bodyPr vert="horz" lIns="91440" tIns="45720" rIns="91440" bIns="45720" rtlCol="0" anchor="t">
            <a:noAutofit/>
          </a:bodyPr>
          <a:lstStyle/>
          <a:p>
            <a:r>
              <a:rPr lang="ja-JP" altLang="en-US" sz="2400" dirty="0" smtClean="0">
                <a:latin typeface="HG丸ｺﾞｼｯｸM-PRO" pitchFamily="50" charset="-128"/>
                <a:ea typeface="HG丸ｺﾞｼｯｸM-PRO" pitchFamily="50" charset="-128"/>
              </a:rPr>
              <a:t>□インターネット環境</a:t>
            </a:r>
            <a:endParaRPr lang="en-US" altLang="ja-JP" sz="2400" dirty="0" smtClean="0">
              <a:latin typeface="HG丸ｺﾞｼｯｸM-PRO" pitchFamily="50" charset="-128"/>
              <a:ea typeface="HG丸ｺﾞｼｯｸM-PRO" pitchFamily="50" charset="-128"/>
            </a:endParaRPr>
          </a:p>
          <a:p>
            <a:endParaRPr lang="ja-JP" altLang="en-US" sz="24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dirty="0" smtClean="0">
                <a:latin typeface="HG丸ｺﾞｼｯｸM-PRO" panose="020F0600000000000000" pitchFamily="50" charset="-128"/>
                <a:ea typeface="HG丸ｺﾞｼｯｸM-PRO" panose="020F0600000000000000" pitchFamily="50" charset="-128"/>
                <a:cs typeface="+mj-cs"/>
              </a:rPr>
              <a:t>□パソコン（タブレット端末やスマートフォンでも</a:t>
            </a:r>
            <a:r>
              <a:rPr lang="en-US" altLang="ja-JP" sz="2400" dirty="0" smtClean="0">
                <a:latin typeface="HG丸ｺﾞｼｯｸM-PRO" panose="020F0600000000000000" pitchFamily="50" charset="-128"/>
                <a:ea typeface="HG丸ｺﾞｼｯｸM-PRO" panose="020F0600000000000000" pitchFamily="50" charset="-128"/>
                <a:cs typeface="+mj-cs"/>
              </a:rPr>
              <a:t>OK</a:t>
            </a:r>
            <a:r>
              <a:rPr lang="ja-JP" altLang="en-US" sz="2400" dirty="0" smtClean="0">
                <a:latin typeface="HG丸ｺﾞｼｯｸM-PRO" panose="020F0600000000000000" pitchFamily="50" charset="-128"/>
                <a:ea typeface="HG丸ｺﾞｼｯｸM-PRO" panose="020F0600000000000000" pitchFamily="50" charset="-128"/>
                <a:cs typeface="+mj-cs"/>
              </a:rPr>
              <a:t>）</a:t>
            </a:r>
            <a:endParaRPr lang="en-US" altLang="ja-JP" sz="2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2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□オンライン会議室</a:t>
            </a:r>
            <a:r>
              <a:rPr kumimoji="1" lang="en-US" altLang="ja-JP" sz="2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”zoom”</a:t>
            </a:r>
            <a:r>
              <a:rPr kumimoji="1" lang="ja-JP" altLang="en-US" sz="2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のインストール</a:t>
            </a:r>
            <a:endParaRPr kumimoji="1" lang="en-US" altLang="ja-JP" sz="2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dirty="0" smtClean="0">
                <a:latin typeface="HG丸ｺﾞｼｯｸM-PRO" panose="020F0600000000000000" pitchFamily="50" charset="-128"/>
                <a:ea typeface="HG丸ｺﾞｼｯｸM-PRO" panose="020F0600000000000000" pitchFamily="50" charset="-128"/>
                <a:cs typeface="+mj-cs"/>
              </a:rPr>
              <a:t>（無料アカウントの取得）</a:t>
            </a:r>
            <a:endParaRPr lang="en-US" altLang="ja-JP" sz="2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dirty="0" smtClean="0">
                <a:latin typeface="HG丸ｺﾞｼｯｸM-PRO" panose="020F0600000000000000" pitchFamily="50" charset="-128"/>
                <a:ea typeface="HG丸ｺﾞｼｯｸM-PRO" panose="020F0600000000000000" pitchFamily="50" charset="-128"/>
                <a:cs typeface="+mj-cs"/>
                <a:hlinkClick r:id="rId3"/>
              </a:rPr>
              <a:t>アカウント作成方法はこちらをクリック</a:t>
            </a:r>
            <a:endParaRPr lang="en-US" altLang="ja-JP"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2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dirty="0" smtClean="0">
                <a:latin typeface="HG丸ｺﾞｼｯｸM-PRO" panose="020F0600000000000000" pitchFamily="50" charset="-128"/>
                <a:ea typeface="HG丸ｺﾞｼｯｸM-PRO" panose="020F0600000000000000" pitchFamily="50" charset="-128"/>
                <a:cs typeface="+mj-cs"/>
              </a:rPr>
              <a:t>□</a:t>
            </a:r>
            <a:r>
              <a:rPr lang="en-US" altLang="ja-JP" sz="2400" dirty="0" smtClean="0">
                <a:latin typeface="HG丸ｺﾞｼｯｸM-PRO" panose="020F0600000000000000" pitchFamily="50" charset="-128"/>
                <a:ea typeface="HG丸ｺﾞｼｯｸM-PRO" panose="020F0600000000000000" pitchFamily="50" charset="-128"/>
                <a:cs typeface="+mj-cs"/>
              </a:rPr>
              <a:t>PC</a:t>
            </a:r>
            <a:r>
              <a:rPr lang="ja-JP" altLang="en-US" sz="2400" dirty="0" smtClean="0">
                <a:latin typeface="HG丸ｺﾞｼｯｸM-PRO" panose="020F0600000000000000" pitchFamily="50" charset="-128"/>
                <a:ea typeface="HG丸ｺﾞｼｯｸM-PRO" panose="020F0600000000000000" pitchFamily="50" charset="-128"/>
                <a:cs typeface="+mj-cs"/>
              </a:rPr>
              <a:t>で受講される場合、マイクとウェブカメラがあるか確認</a:t>
            </a:r>
            <a:endParaRPr kumimoji="1" lang="en-US" altLang="ja-JP" sz="2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2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14"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5"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 xmlns:p14="http://schemas.microsoft.com/office/powerpoint/2010/main" val="2157131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201570" y="316030"/>
            <a:ext cx="7588630" cy="521367"/>
          </a:xfrm>
        </p:spPr>
        <p:txBody>
          <a:bodyPr>
            <a:normAutofit/>
          </a:bodyPr>
          <a:lstStyle/>
          <a:p>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オンライン養成講座プログラム（全</a:t>
            </a:r>
            <a:r>
              <a:rPr kumimoji="1" lang="en-US" altLang="ja-JP" sz="2400" dirty="0" smtClean="0">
                <a:solidFill>
                  <a:srgbClr val="FF6699"/>
                </a:solidFill>
                <a:latin typeface="HG丸ｺﾞｼｯｸM-PRO" panose="020F0600000000000000" pitchFamily="50" charset="-128"/>
                <a:ea typeface="HG丸ｺﾞｼｯｸM-PRO" panose="020F0600000000000000" pitchFamily="50" charset="-128"/>
              </a:rPr>
              <a:t>4</a:t>
            </a:r>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日間）</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5606" y="241433"/>
            <a:ext cx="595964" cy="595964"/>
          </a:xfrm>
          <a:prstGeom prst="rect">
            <a:avLst/>
          </a:prstGeom>
        </p:spPr>
      </p:pic>
      <p:sp>
        <p:nvSpPr>
          <p:cNvPr id="10" name="フッター プレースホルダー 9"/>
          <p:cNvSpPr>
            <a:spLocks noGrp="1"/>
          </p:cNvSpPr>
          <p:nvPr>
            <p:ph type="ftr" sz="quarter" idx="11"/>
          </p:nvPr>
        </p:nvSpPr>
        <p:spPr>
          <a:xfrm>
            <a:off x="5329184" y="64928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graphicFrame>
        <p:nvGraphicFramePr>
          <p:cNvPr id="12" name="表 11"/>
          <p:cNvGraphicFramePr>
            <a:graphicFrameLocks noGrp="1"/>
          </p:cNvGraphicFramePr>
          <p:nvPr>
            <p:extLst>
              <p:ext uri="{D42A27DB-BD31-4B8C-83A1-F6EECF244321}">
                <p14:modId xmlns:p14="http://schemas.microsoft.com/office/powerpoint/2010/main" xmlns="" val="1611026953"/>
              </p:ext>
            </p:extLst>
          </p:nvPr>
        </p:nvGraphicFramePr>
        <p:xfrm>
          <a:off x="1024127" y="871139"/>
          <a:ext cx="4145281" cy="2486032"/>
        </p:xfrm>
        <a:graphic>
          <a:graphicData uri="http://schemas.openxmlformats.org/drawingml/2006/table">
            <a:tbl>
              <a:tblPr firstRow="1" bandRow="1"/>
              <a:tblGrid>
                <a:gridCol w="364590"/>
                <a:gridCol w="3780691"/>
              </a:tblGrid>
              <a:tr h="244829">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200" dirty="0" smtClean="0">
                          <a:latin typeface="AR丸ゴシック体M" panose="020B0609010101010101" pitchFamily="49" charset="-128"/>
                          <a:ea typeface="AR丸ゴシック体M" panose="020B0609010101010101" pitchFamily="49" charset="-128"/>
                        </a:rPr>
                        <a:t>1</a:t>
                      </a:r>
                      <a:r>
                        <a:rPr kumimoji="1" lang="ja-JP" altLang="en-US" sz="1200" dirty="0" smtClean="0">
                          <a:latin typeface="AR丸ゴシック体M" panose="020B0609010101010101" pitchFamily="49" charset="-128"/>
                          <a:ea typeface="AR丸ゴシック体M" panose="020B0609010101010101" pitchFamily="49" charset="-128"/>
                        </a:rPr>
                        <a:t>日目 </a:t>
                      </a:r>
                      <a:r>
                        <a:rPr kumimoji="1" lang="en-US" altLang="ja-JP" sz="1200" baseline="0" dirty="0" smtClean="0">
                          <a:latin typeface="AR丸ゴシック体M" panose="020B0609010101010101" pitchFamily="49" charset="-128"/>
                          <a:ea typeface="AR丸ゴシック体M" panose="020B0609010101010101" pitchFamily="49" charset="-128"/>
                        </a:rPr>
                        <a:t> </a:t>
                      </a:r>
                      <a:r>
                        <a:rPr kumimoji="1" lang="ja-JP" altLang="en-US" sz="1200" baseline="0" dirty="0" smtClean="0">
                          <a:latin typeface="AR丸ゴシック体M" panose="020B0609010101010101" pitchFamily="49" charset="-128"/>
                          <a:ea typeface="AR丸ゴシック体M" panose="020B0609010101010101" pitchFamily="49" charset="-128"/>
                        </a:rPr>
                        <a:t>学ぶ</a:t>
                      </a:r>
                      <a:endParaRPr kumimoji="1" lang="en-US" altLang="ja-JP" sz="12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000"/>
                    </a:solidFill>
                  </a:tcPr>
                </a:tc>
                <a:tc hMerge="1">
                  <a:txBody>
                    <a:bodyPr/>
                    <a:lstStyle/>
                    <a:p>
                      <a:endParaRPr kumimoji="1" lang="ja-JP" altLang="en-US" dirty="0"/>
                    </a:p>
                  </a:txBody>
                  <a:tcPr/>
                </a:tc>
              </a:tr>
              <a:tr h="25933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1</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smtClean="0">
                          <a:latin typeface="AR丸ゴシック体M" panose="020B0609010101010101" pitchFamily="49" charset="-128"/>
                          <a:ea typeface="AR丸ゴシック体M" panose="020B0609010101010101" pitchFamily="49" charset="-128"/>
                        </a:rPr>
                        <a:t>代表挨拶</a:t>
                      </a:r>
                      <a:endParaRPr lang="ja-JP" altLang="en-US" sz="12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r>
              <a:tr h="25933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2</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受講生自己紹介</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r>
              <a:tr h="4479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3</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ベビードリームアートとは　</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協会理念　ビジョン　目的　コンセプト役割</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r>
              <a:tr h="4479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4</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赤ちゃんのアート歴史と商標</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ロゴマークについて</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r>
              <a:tr h="44597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5</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ベビードリームアート基礎講座</a:t>
                      </a:r>
                      <a:r>
                        <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レクチャー動画の関する（動画学習）質疑応答</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r>
              <a:tr h="25933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6</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課題説明　動画学習説明（課題１模倣）</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xmlns="" val="1233833888"/>
              </p:ext>
            </p:extLst>
          </p:nvPr>
        </p:nvGraphicFramePr>
        <p:xfrm>
          <a:off x="1034966" y="3429000"/>
          <a:ext cx="4134441" cy="3154688"/>
        </p:xfrm>
        <a:graphic>
          <a:graphicData uri="http://schemas.openxmlformats.org/drawingml/2006/table">
            <a:tbl>
              <a:tblPr firstRow="1" bandRow="1"/>
              <a:tblGrid>
                <a:gridCol w="363637"/>
                <a:gridCol w="3770804"/>
              </a:tblGrid>
              <a:tr h="191789">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ja-JP" altLang="en-US" sz="1200" dirty="0" smtClean="0">
                          <a:latin typeface="AR丸ゴシック体M" panose="020B0609010101010101" pitchFamily="49" charset="-128"/>
                          <a:ea typeface="AR丸ゴシック体M" panose="020B0609010101010101" pitchFamily="49" charset="-128"/>
                        </a:rPr>
                        <a:t>２日目　アイデアを出す　描く</a:t>
                      </a:r>
                      <a:endParaRPr kumimoji="1" lang="en-US" altLang="ja-JP" sz="12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000"/>
                    </a:solidFill>
                  </a:tcPr>
                </a:tc>
                <a:tc hMerge="1">
                  <a:txBody>
                    <a:bodyPr/>
                    <a:lstStyle/>
                    <a:p>
                      <a:endParaRPr kumimoji="1" lang="ja-JP" altLang="en-US" dirty="0"/>
                    </a:p>
                  </a:txBody>
                  <a:tcPr/>
                </a:tc>
              </a:tr>
              <a:tr h="21275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1</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AR丸ゴシック体M" panose="020B0609010101010101" pitchFamily="49" charset="-128"/>
                          <a:ea typeface="AR丸ゴシック体M" panose="020B0609010101010101" pitchFamily="49" charset="-128"/>
                        </a:rPr>
                        <a:t>ベビードリームアート模倣課題発表・講評</a:t>
                      </a:r>
                      <a:endParaRPr kumimoji="1" lang="en-US" altLang="ja-JP" sz="12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r>
              <a:tr h="28623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2</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ベビードリームアート基礎講座</a:t>
                      </a:r>
                      <a:r>
                        <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2</a:t>
                      </a: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（動画学習）</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質疑応答</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r>
              <a:tr h="18450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3</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AR丸ゴシック体M" panose="020B0609010101010101" pitchFamily="49" charset="-128"/>
                          <a:ea typeface="AR丸ゴシック体M" panose="020B0609010101010101" pitchFamily="49" charset="-128"/>
                        </a:rPr>
                        <a:t>赤ちゃんの発達</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r>
              <a:tr h="17253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4</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AR丸ゴシック体M" panose="020B0609010101010101" pitchFamily="49" charset="-128"/>
                          <a:ea typeface="AR丸ゴシック体M" panose="020B0609010101010101" pitchFamily="49" charset="-128"/>
                        </a:rPr>
                        <a:t>ブログについて</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r>
              <a:tr h="28623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5</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オリジナルアートを考えよう</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アイディア　ラフ案発表</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r>
              <a:tr h="28623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6</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グループセッション</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（チームでアイデアを出そう）　ラフ案発表</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r>
              <a:tr h="40675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7</a:t>
                      </a:r>
                    </a:p>
                    <a:p>
                      <a:pPr algn="ct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課題説明　動画学習説明　</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（課題はオリジナル作品とグループ作品）</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発表は</a:t>
                      </a:r>
                      <a:r>
                        <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4</a:t>
                      </a: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日目</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r>
            </a:tbl>
          </a:graphicData>
        </a:graphic>
      </p:graphicFrame>
      <p:graphicFrame>
        <p:nvGraphicFramePr>
          <p:cNvPr id="14" name="コンテンツ プレースホルダー 8"/>
          <p:cNvGraphicFramePr>
            <a:graphicFrameLocks/>
          </p:cNvGraphicFramePr>
          <p:nvPr>
            <p:extLst>
              <p:ext uri="{D42A27DB-BD31-4B8C-83A1-F6EECF244321}">
                <p14:modId xmlns:p14="http://schemas.microsoft.com/office/powerpoint/2010/main" xmlns="" val="2780938774"/>
              </p:ext>
            </p:extLst>
          </p:nvPr>
        </p:nvGraphicFramePr>
        <p:xfrm>
          <a:off x="5522271" y="837397"/>
          <a:ext cx="4090095" cy="2846998"/>
        </p:xfrm>
        <a:graphic>
          <a:graphicData uri="http://schemas.openxmlformats.org/drawingml/2006/table">
            <a:tbl>
              <a:tblPr firstRow="1" bandRow="1"/>
              <a:tblGrid>
                <a:gridCol w="396528"/>
                <a:gridCol w="3693567"/>
              </a:tblGrid>
              <a:tr h="361765">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l"/>
                      <a:r>
                        <a:rPr kumimoji="1" lang="en-US" altLang="ja-JP" sz="1300" dirty="0" smtClean="0">
                          <a:latin typeface="AR丸ゴシック体M" panose="020B0609010101010101" pitchFamily="49" charset="-128"/>
                          <a:ea typeface="AR丸ゴシック体M" panose="020B0609010101010101" pitchFamily="49" charset="-128"/>
                        </a:rPr>
                        <a:t>3</a:t>
                      </a:r>
                      <a:r>
                        <a:rPr kumimoji="1" lang="ja-JP" altLang="en-US" sz="1300" dirty="0" smtClean="0">
                          <a:latin typeface="AR丸ゴシック体M" panose="020B0609010101010101" pitchFamily="49" charset="-128"/>
                          <a:ea typeface="AR丸ゴシック体M" panose="020B0609010101010101" pitchFamily="49" charset="-128"/>
                        </a:rPr>
                        <a:t>日目　話す　意見を出す</a:t>
                      </a:r>
                      <a:endParaRPr kumimoji="1" lang="en-US" altLang="ja-JP" sz="13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ED7D31"/>
                    </a:solidFill>
                  </a:tcPr>
                </a:tc>
                <a:tc hMerge="1">
                  <a:txBody>
                    <a:bodyPr/>
                    <a:lstStyle/>
                    <a:p>
                      <a:endParaRPr kumimoji="1" lang="ja-JP" altLang="en-US" dirty="0"/>
                    </a:p>
                  </a:txBody>
                  <a:tcPr/>
                </a:tc>
              </a:tr>
              <a:tr h="46616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1</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1300" dirty="0" smtClean="0">
                          <a:latin typeface="AR丸ゴシック体M" panose="020B0609010101010101" pitchFamily="49" charset="-128"/>
                          <a:ea typeface="AR丸ゴシック体M" panose="020B0609010101010101" pitchFamily="49" charset="-128"/>
                        </a:rPr>
                        <a:t>ベビードリームアート基礎講座</a:t>
                      </a:r>
                      <a:r>
                        <a:rPr kumimoji="1" lang="en-US" altLang="ja-JP" sz="1300" dirty="0" smtClean="0">
                          <a:latin typeface="AR丸ゴシック体M" panose="020B0609010101010101" pitchFamily="49" charset="-128"/>
                          <a:ea typeface="AR丸ゴシック体M" panose="020B0609010101010101" pitchFamily="49" charset="-128"/>
                        </a:rPr>
                        <a:t>3</a:t>
                      </a:r>
                    </a:p>
                    <a:p>
                      <a:pPr algn="l"/>
                      <a:r>
                        <a:rPr kumimoji="1" lang="ja-JP" altLang="en-US" sz="1300" dirty="0" smtClean="0">
                          <a:latin typeface="AR丸ゴシック体M" panose="020B0609010101010101" pitchFamily="49" charset="-128"/>
                          <a:ea typeface="AR丸ゴシック体M" panose="020B0609010101010101" pitchFamily="49" charset="-128"/>
                        </a:rPr>
                        <a:t>撮影会の様子（動画学習）　質疑応答</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r>
              <a:tr h="30480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2</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AR丸ゴシック体M" panose="020B0609010101010101" pitchFamily="49" charset="-128"/>
                          <a:ea typeface="AR丸ゴシック体M" panose="020B0609010101010101" pitchFamily="49" charset="-128"/>
                        </a:rPr>
                        <a:t>産後のお母さんの心と身体</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r>
              <a:tr h="53788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3</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みんなを笑顔にする</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インストラクターになるために</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r>
              <a:tr h="50335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4</a:t>
                      </a:r>
                    </a:p>
                    <a:p>
                      <a:pPr algn="ct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1300" dirty="0" smtClean="0">
                          <a:latin typeface="AR丸ゴシック体M" panose="020B0609010101010101" pitchFamily="49" charset="-128"/>
                          <a:ea typeface="AR丸ゴシック体M" panose="020B0609010101010101" pitchFamily="49" charset="-128"/>
                        </a:rPr>
                        <a:t>テスト（自己紹介・ご挨拶）</a:t>
                      </a:r>
                      <a:endParaRPr kumimoji="1" lang="en-US" altLang="ja-JP" sz="13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r>
              <a:tr h="50335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5</a:t>
                      </a:r>
                    </a:p>
                    <a:p>
                      <a:pPr algn="ct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課題説明　動画学習説明　</a:t>
                      </a:r>
                      <a:endPar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（課題はオリジナル作品とグループ作品データ締め切り日を伝える）発表は</a:t>
                      </a:r>
                      <a:r>
                        <a:rPr kumimoji="1" lang="en-US" altLang="ja-JP"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4</a:t>
                      </a: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日目</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r>
            </a:tbl>
          </a:graphicData>
        </a:graphic>
      </p:graphicFrame>
      <p:graphicFrame>
        <p:nvGraphicFramePr>
          <p:cNvPr id="15" name="コンテンツ プレースホルダー 8"/>
          <p:cNvGraphicFramePr>
            <a:graphicFrameLocks/>
          </p:cNvGraphicFramePr>
          <p:nvPr>
            <p:extLst>
              <p:ext uri="{D42A27DB-BD31-4B8C-83A1-F6EECF244321}">
                <p14:modId xmlns:p14="http://schemas.microsoft.com/office/powerpoint/2010/main" xmlns="" val="3944596616"/>
              </p:ext>
            </p:extLst>
          </p:nvPr>
        </p:nvGraphicFramePr>
        <p:xfrm>
          <a:off x="5522559" y="3716347"/>
          <a:ext cx="4089807" cy="2377870"/>
        </p:xfrm>
        <a:graphic>
          <a:graphicData uri="http://schemas.openxmlformats.org/drawingml/2006/table">
            <a:tbl>
              <a:tblPr firstRow="1" bandRow="1"/>
              <a:tblGrid>
                <a:gridCol w="396240"/>
                <a:gridCol w="3693567"/>
              </a:tblGrid>
              <a:tr h="339169">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l"/>
                      <a:r>
                        <a:rPr kumimoji="1" lang="en-US" altLang="ja-JP" sz="1300" dirty="0" smtClean="0">
                          <a:latin typeface="AR丸ゴシック体M" panose="020B0609010101010101" pitchFamily="49" charset="-128"/>
                          <a:ea typeface="AR丸ゴシック体M" panose="020B0609010101010101" pitchFamily="49" charset="-128"/>
                        </a:rPr>
                        <a:t>4</a:t>
                      </a:r>
                      <a:r>
                        <a:rPr kumimoji="1" lang="ja-JP" altLang="en-US" sz="1300" dirty="0" smtClean="0">
                          <a:latin typeface="AR丸ゴシック体M" panose="020B0609010101010101" pitchFamily="49" charset="-128"/>
                          <a:ea typeface="AR丸ゴシック体M" panose="020B0609010101010101" pitchFamily="49" charset="-128"/>
                        </a:rPr>
                        <a:t>日目　発表する</a:t>
                      </a:r>
                      <a:endParaRPr kumimoji="1" lang="en-US" altLang="ja-JP" sz="13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ED7D31"/>
                    </a:solidFill>
                  </a:tcPr>
                </a:tc>
                <a:tc hMerge="1">
                  <a:txBody>
                    <a:bodyPr/>
                    <a:lstStyle/>
                    <a:p>
                      <a:endParaRPr kumimoji="1" lang="ja-JP" altLang="en-US" dirty="0"/>
                    </a:p>
                  </a:txBody>
                  <a:tcPr/>
                </a:tc>
              </a:tr>
              <a:tr h="2894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1</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1300" dirty="0" smtClean="0">
                          <a:latin typeface="AR丸ゴシック体M" panose="020B0609010101010101" pitchFamily="49" charset="-128"/>
                          <a:ea typeface="AR丸ゴシック体M" panose="020B0609010101010101" pitchFamily="49" charset="-128"/>
                        </a:rPr>
                        <a:t>カメラ講座（動画学習）　質疑応答</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r>
              <a:tr h="30480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2</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AR丸ゴシック体M" panose="020B0609010101010101" pitchFamily="49" charset="-128"/>
                          <a:ea typeface="AR丸ゴシック体M" panose="020B0609010101010101" pitchFamily="49" charset="-128"/>
                        </a:rPr>
                        <a:t>テスト　作品発表</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r>
              <a:tr h="26434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3</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作品講評</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r>
              <a:tr h="33259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4</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合否発表</a:t>
                      </a: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r>
              <a:tr h="33606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5</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1300" dirty="0" smtClean="0">
                          <a:latin typeface="AR丸ゴシック体M" panose="020B0609010101010101" pitchFamily="49" charset="-128"/>
                          <a:ea typeface="AR丸ゴシック体M" panose="020B0609010101010101" pitchFamily="49" charset="-128"/>
                        </a:rPr>
                        <a:t>事務局から</a:t>
                      </a:r>
                      <a:endParaRPr kumimoji="1" lang="en-US" altLang="ja-JP" sz="13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r>
              <a:tr h="50335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300" dirty="0" smtClean="0">
                          <a:latin typeface="AR丸ゴシック体M" panose="020B0609010101010101" pitchFamily="49" charset="-128"/>
                          <a:ea typeface="AR丸ゴシック体M" panose="020B0609010101010101" pitchFamily="49" charset="-128"/>
                        </a:rPr>
                        <a:t>6</a:t>
                      </a:r>
                      <a:endParaRPr kumimoji="1" lang="ja-JP" altLang="en-US" sz="1300" dirty="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1300" dirty="0" smtClean="0">
                          <a:latin typeface="AR丸ゴシック体M" panose="020B0609010101010101" pitchFamily="49" charset="-128"/>
                          <a:ea typeface="AR丸ゴシック体M" panose="020B0609010101010101" pitchFamily="49" charset="-128"/>
                        </a:rPr>
                        <a:t>修了証について</a:t>
                      </a:r>
                      <a:endParaRPr kumimoji="1" lang="en-US" altLang="ja-JP" sz="1300" dirty="0" smtClean="0">
                        <a:latin typeface="AR丸ゴシック体M" panose="020B0609010101010101" pitchFamily="49" charset="-128"/>
                        <a:ea typeface="AR丸ゴシック体M" panose="020B0609010101010101" pitchFamily="49" charset="-128"/>
                      </a:endParaRPr>
                    </a:p>
                  </a:txBody>
                  <a:tcPr marL="74295" marR="74295" marT="37148" marB="37148">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r>
            </a:tbl>
          </a:graphicData>
        </a:graphic>
      </p:graphicFrame>
      <p:sp>
        <p:nvSpPr>
          <p:cNvPr id="16" name="日付プレースホルダー 10"/>
          <p:cNvSpPr>
            <a:spLocks noGrp="1"/>
          </p:cNvSpPr>
          <p:nvPr>
            <p:ph type="dt" sz="half" idx="10"/>
          </p:nvPr>
        </p:nvSpPr>
        <p:spPr>
          <a:xfrm>
            <a:off x="90350" y="6472954"/>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4200746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71911" y="344908"/>
            <a:ext cx="7873765" cy="521367"/>
          </a:xfrm>
        </p:spPr>
        <p:txBody>
          <a:bodyPr>
            <a:normAutofit/>
          </a:bodyPr>
          <a:lstStyle/>
          <a:p>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インストラクター養成講座プログラム（全２２時間）</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graphicFrame>
        <p:nvGraphicFramePr>
          <p:cNvPr id="8" name="コンテンツ プレースホルダー 7"/>
          <p:cNvGraphicFramePr>
            <a:graphicFrameLocks noGrp="1"/>
          </p:cNvGraphicFramePr>
          <p:nvPr>
            <p:ph sz="half" idx="1"/>
            <p:extLst>
              <p:ext uri="{D42A27DB-BD31-4B8C-83A1-F6EECF244321}">
                <p14:modId xmlns:p14="http://schemas.microsoft.com/office/powerpoint/2010/main" xmlns="" val="3155139545"/>
              </p:ext>
            </p:extLst>
          </p:nvPr>
        </p:nvGraphicFramePr>
        <p:xfrm>
          <a:off x="685086" y="1003547"/>
          <a:ext cx="4267914" cy="2233639"/>
        </p:xfrm>
        <a:graphic>
          <a:graphicData uri="http://schemas.openxmlformats.org/drawingml/2006/table">
            <a:tbl>
              <a:tblPr firstRow="1" bandRow="1">
                <a:tableStyleId>{F5AB1C69-6EDB-4FF4-983F-18BD219EF322}</a:tableStyleId>
              </a:tblPr>
              <a:tblGrid>
                <a:gridCol w="618197"/>
                <a:gridCol w="3649717"/>
              </a:tblGrid>
              <a:tr h="328612">
                <a:tc gridSpan="2">
                  <a:txBody>
                    <a:bodyPr/>
                    <a:lstStyle/>
                    <a:p>
                      <a:r>
                        <a:rPr kumimoji="1" lang="ja-JP" altLang="en-US" dirty="0" smtClean="0"/>
                        <a:t>動画学習（約</a:t>
                      </a:r>
                      <a:r>
                        <a:rPr kumimoji="1" lang="en-US" altLang="ja-JP" dirty="0" smtClean="0"/>
                        <a:t>5</a:t>
                      </a:r>
                      <a:r>
                        <a:rPr kumimoji="1" lang="ja-JP" altLang="en-US" dirty="0" smtClean="0"/>
                        <a:t>時間）</a:t>
                      </a:r>
                      <a:endParaRPr kumimoji="1" lang="ja-JP" altLang="en-US" dirty="0">
                        <a:latin typeface="HG丸ｺﾞｼｯｸM-PRO" panose="020F0600000000000000" pitchFamily="50" charset="-128"/>
                        <a:ea typeface="HG丸ｺﾞｼｯｸM-PRO" panose="020F0600000000000000" pitchFamily="50" charset="-128"/>
                      </a:endParaRPr>
                    </a:p>
                  </a:txBody>
                  <a:tcPr marL="74295" marR="74295"/>
                </a:tc>
                <a:tc hMerge="1">
                  <a:txBody>
                    <a:bodyPr/>
                    <a:lstStyle/>
                    <a:p>
                      <a:endParaRPr kumimoji="1" lang="ja-JP" altLang="en-US" dirty="0"/>
                    </a:p>
                  </a:txBody>
                  <a:tcPr/>
                </a:tc>
              </a:tr>
              <a:tr h="382488">
                <a:tc>
                  <a:txBody>
                    <a:bodyPr/>
                    <a:lstStyle/>
                    <a:p>
                      <a:pPr algn="ctr"/>
                      <a:r>
                        <a:rPr kumimoji="1" lang="en-US" altLang="ja-JP" sz="1600" dirty="0" smtClean="0"/>
                        <a:t>1</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t>基礎講座１（アートの作り方基礎編）</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81805">
                <a:tc>
                  <a:txBody>
                    <a:bodyPr/>
                    <a:lstStyle/>
                    <a:p>
                      <a:pPr algn="ctr"/>
                      <a:r>
                        <a:rPr kumimoji="1" lang="en-US" altLang="ja-JP" sz="1600" dirty="0" smtClean="0"/>
                        <a:t>2</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t>基礎講座２（撮影会開催方法）</a:t>
                      </a:r>
                      <a:endParaRPr kumimoji="1" lang="en-US" altLang="ja-JP" sz="1600" dirty="0" smtClean="0">
                        <a:latin typeface="HG丸ｺﾞｼｯｸM-PRO" panose="020F0600000000000000" pitchFamily="50" charset="-128"/>
                        <a:ea typeface="HG丸ｺﾞｼｯｸM-PRO" panose="020F0600000000000000" pitchFamily="50" charset="-128"/>
                      </a:endParaRPr>
                    </a:p>
                  </a:txBody>
                  <a:tcPr marL="74295" marR="74295"/>
                </a:tc>
              </a:tr>
              <a:tr h="367862">
                <a:tc>
                  <a:txBody>
                    <a:bodyPr/>
                    <a:lstStyle/>
                    <a:p>
                      <a:pPr algn="ctr"/>
                      <a:r>
                        <a:rPr kumimoji="1" lang="en-US" altLang="ja-JP" sz="1600" dirty="0" smtClean="0"/>
                        <a:t>3</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t>基礎講座３（撮影会テクニック）</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57352">
                <a:tc>
                  <a:txBody>
                    <a:bodyPr/>
                    <a:lstStyle/>
                    <a:p>
                      <a:pPr algn="ctr"/>
                      <a:r>
                        <a:rPr kumimoji="1" lang="ja-JP" altLang="en-US" sz="1600" dirty="0" smtClean="0"/>
                        <a:t>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t>基本アートレクチャー</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78372">
                <a:tc>
                  <a:txBody>
                    <a:bodyPr/>
                    <a:lstStyle/>
                    <a:p>
                      <a:pPr algn="ctr"/>
                      <a:r>
                        <a:rPr kumimoji="1" lang="ja-JP" altLang="en-US" sz="1600" dirty="0" smtClean="0"/>
                        <a:t>５</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t>カメラ講座</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5167" y="3996558"/>
            <a:ext cx="3417867" cy="2275672"/>
          </a:xfrm>
          <a:prstGeom prst="rect">
            <a:avLst/>
          </a:prstGeom>
        </p:spPr>
      </p:pic>
      <p:pic>
        <p:nvPicPr>
          <p:cNvPr id="4" name="図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387272" y="3429000"/>
            <a:ext cx="1893069" cy="2843230"/>
          </a:xfrm>
          <a:prstGeom prst="rect">
            <a:avLst/>
          </a:prstGeom>
        </p:spPr>
      </p:pic>
      <p:graphicFrame>
        <p:nvGraphicFramePr>
          <p:cNvPr id="10" name="コンテンツ プレースホルダー 8"/>
          <p:cNvGraphicFramePr>
            <a:graphicFrameLocks/>
          </p:cNvGraphicFramePr>
          <p:nvPr>
            <p:extLst>
              <p:ext uri="{D42A27DB-BD31-4B8C-83A1-F6EECF244321}">
                <p14:modId xmlns:p14="http://schemas.microsoft.com/office/powerpoint/2010/main" xmlns="" val="2203034322"/>
              </p:ext>
            </p:extLst>
          </p:nvPr>
        </p:nvGraphicFramePr>
        <p:xfrm>
          <a:off x="5234994" y="1008281"/>
          <a:ext cx="4090095" cy="1870104"/>
        </p:xfrm>
        <a:graphic>
          <a:graphicData uri="http://schemas.openxmlformats.org/drawingml/2006/table">
            <a:tbl>
              <a:tblPr firstRow="1" bandRow="1">
                <a:tableStyleId>{00A15C55-8517-42AA-B614-E9B94910E393}</a:tableStyleId>
              </a:tblPr>
              <a:tblGrid>
                <a:gridCol w="396528"/>
                <a:gridCol w="3693567"/>
              </a:tblGrid>
              <a:tr h="361765">
                <a:tc gridSpan="2">
                  <a:txBody>
                    <a:bodyPr/>
                    <a:lstStyle/>
                    <a:p>
                      <a:pPr algn="l"/>
                      <a:r>
                        <a:rPr kumimoji="1" lang="ja-JP" altLang="en-US" sz="1800" dirty="0" smtClean="0"/>
                        <a:t>自宅学習（７時間）</a:t>
                      </a:r>
                      <a:endParaRPr kumimoji="1" lang="en-US" altLang="ja-JP" sz="1800" dirty="0" smtClean="0">
                        <a:latin typeface="AR丸ゴシック体M" panose="020B0609010101010101" pitchFamily="49" charset="-128"/>
                        <a:ea typeface="AR丸ゴシック体M" panose="020B0609010101010101" pitchFamily="49" charset="-128"/>
                      </a:endParaRPr>
                    </a:p>
                  </a:txBody>
                  <a:tcPr marL="74295" marR="74295" marT="37148" marB="37148" anchor="ctr"/>
                </a:tc>
                <a:tc hMerge="1">
                  <a:txBody>
                    <a:bodyPr/>
                    <a:lstStyle/>
                    <a:p>
                      <a:endParaRPr kumimoji="1" lang="ja-JP" altLang="en-US" dirty="0"/>
                    </a:p>
                  </a:txBody>
                  <a:tcPr/>
                </a:tc>
              </a:tr>
              <a:tr h="385483">
                <a:tc>
                  <a:txBody>
                    <a:bodyPr/>
                    <a:lstStyle/>
                    <a:p>
                      <a:pPr algn="ctr"/>
                      <a:r>
                        <a:rPr kumimoji="1" lang="en-US" altLang="ja-JP" sz="1600" dirty="0" smtClean="0"/>
                        <a:t>1</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tc>
                <a:tc>
                  <a:txBody>
                    <a:bodyPr/>
                    <a:lstStyle/>
                    <a:p>
                      <a:pPr algn="l"/>
                      <a:r>
                        <a:rPr kumimoji="1" lang="ja-JP" altLang="en-US" sz="1600" dirty="0" smtClean="0"/>
                        <a:t>課題制作　模倣課題</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tc>
              </a:tr>
              <a:tr h="358588">
                <a:tc>
                  <a:txBody>
                    <a:bodyPr/>
                    <a:lstStyle/>
                    <a:p>
                      <a:pPr algn="ctr"/>
                      <a:r>
                        <a:rPr kumimoji="1" lang="en-US" altLang="ja-JP" sz="1600" dirty="0" smtClean="0"/>
                        <a:t>2</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課題制作　オリジナル作品</a:t>
                      </a:r>
                      <a:endParaRPr kumimoji="1" lang="ja-JP" altLang="en-US" sz="1600" dirty="0" smtClean="0">
                        <a:latin typeface="AR丸ゴシック体M" panose="020B0609010101010101" pitchFamily="49" charset="-128"/>
                        <a:ea typeface="AR丸ゴシック体M" panose="020B0609010101010101" pitchFamily="49" charset="-128"/>
                      </a:endParaRPr>
                    </a:p>
                  </a:txBody>
                  <a:tcPr marL="74295" marR="74295" marT="37148" marB="37148"/>
                </a:tc>
              </a:tr>
              <a:tr h="367553">
                <a:tc>
                  <a:txBody>
                    <a:bodyPr/>
                    <a:lstStyle/>
                    <a:p>
                      <a:pPr algn="ctr"/>
                      <a:r>
                        <a:rPr kumimoji="1" lang="en-US" altLang="ja-JP" sz="1600" dirty="0" smtClean="0"/>
                        <a:t>3</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課題制作　グループ課題</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tc>
              </a:tr>
              <a:tr h="396715">
                <a:tc>
                  <a:txBody>
                    <a:bodyPr/>
                    <a:lstStyle/>
                    <a:p>
                      <a:pPr algn="ctr"/>
                      <a:r>
                        <a:rPr kumimoji="1" lang="en-US" altLang="ja-JP" sz="1600" dirty="0" smtClean="0"/>
                        <a:t>4</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u="none" strike="noStrike" kern="1200" cap="none" spc="0" normalizeH="0" baseline="0" noProof="0" dirty="0" smtClean="0">
                          <a:ln>
                            <a:noFill/>
                          </a:ln>
                          <a:effectLst/>
                          <a:uLnTx/>
                          <a:uFillTx/>
                        </a:rPr>
                        <a:t>試験　発表準備</a:t>
                      </a:r>
                      <a:endParaRPr kumimoji="1" lang="ja-JP" altLang="en-US" sz="16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endParaRPr>
                    </a:p>
                  </a:txBody>
                  <a:tcPr marL="74295" marR="74295" marT="37148" marB="37148"/>
                </a:tc>
              </a:tr>
            </a:tbl>
          </a:graphicData>
        </a:graphic>
      </p:graphicFrame>
      <p:sp>
        <p:nvSpPr>
          <p:cNvPr id="12" name="フッター プレースホルダー 11"/>
          <p:cNvSpPr>
            <a:spLocks noGrp="1"/>
          </p:cNvSpPr>
          <p:nvPr>
            <p:ph type="ftr" sz="quarter" idx="11"/>
          </p:nvPr>
        </p:nvSpPr>
        <p:spPr>
          <a:xfrm>
            <a:off x="3384550" y="6357862"/>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4"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734388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descr="えんぴつライン黄.gif"/>
          <p:cNvPicPr>
            <a:picLocks noChangeAspect="1"/>
          </p:cNvPicPr>
          <p:nvPr/>
        </p:nvPicPr>
        <p:blipFill>
          <a:blip r:embed="rId2" cstate="print"/>
          <a:stretch>
            <a:fillRect/>
          </a:stretch>
        </p:blipFill>
        <p:spPr>
          <a:xfrm>
            <a:off x="728511" y="919730"/>
            <a:ext cx="4502251" cy="476250"/>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受講生の声</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8" name="タイトル 4"/>
          <p:cNvSpPr txBox="1">
            <a:spLocks/>
          </p:cNvSpPr>
          <p:nvPr/>
        </p:nvSpPr>
        <p:spPr>
          <a:xfrm>
            <a:off x="1058843" y="831710"/>
            <a:ext cx="8724256"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b="1" dirty="0" smtClean="0">
                <a:solidFill>
                  <a:srgbClr val="FF6699"/>
                </a:solidFill>
                <a:latin typeface="HG丸ｺﾞｼｯｸM-PRO" panose="020F0600000000000000" pitchFamily="50" charset="-128"/>
                <a:ea typeface="HG丸ｺﾞｼｯｸM-PRO" panose="020F0600000000000000" pitchFamily="50" charset="-128"/>
                <a:cs typeface="+mj-cs"/>
              </a:rPr>
              <a:t>オンライン修了生の声</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8" name="フッター プレースホルダー 7"/>
          <p:cNvSpPr>
            <a:spLocks noGrp="1"/>
          </p:cNvSpPr>
          <p:nvPr>
            <p:ph type="ftr" sz="quarter" idx="11"/>
          </p:nvPr>
        </p:nvSpPr>
        <p:spPr>
          <a:xfrm>
            <a:off x="3384550" y="6420471"/>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2"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
        <p:nvSpPr>
          <p:cNvPr id="16" name="テキスト ボックス 15"/>
          <p:cNvSpPr txBox="1"/>
          <p:nvPr/>
        </p:nvSpPr>
        <p:spPr>
          <a:xfrm>
            <a:off x="2438859" y="1672936"/>
            <a:ext cx="5870518" cy="1384995"/>
          </a:xfrm>
          <a:prstGeom prst="rect">
            <a:avLst/>
          </a:prstGeom>
          <a:noFill/>
        </p:spPr>
        <p:txBody>
          <a:bodyPr wrap="none" rtlCol="0">
            <a:spAutoFit/>
          </a:bodyPr>
          <a:lstStyle/>
          <a:p>
            <a:r>
              <a:rPr lang="ja-JP" altLang="en-US" sz="1200" dirty="0" smtClean="0"/>
              <a:t>１か月間サポートしていただきありがとうございました。</a:t>
            </a:r>
            <a:endParaRPr lang="en-US" altLang="ja-JP" sz="1200" dirty="0" smtClean="0"/>
          </a:p>
          <a:p>
            <a:endParaRPr lang="en-US" altLang="ja-JP" sz="1200" dirty="0" smtClean="0"/>
          </a:p>
          <a:p>
            <a:r>
              <a:rPr lang="ja-JP" altLang="en-US" sz="1200" b="1" dirty="0" smtClean="0">
                <a:solidFill>
                  <a:srgbClr val="FF0000"/>
                </a:solidFill>
              </a:rPr>
              <a:t>４回の講座でしたが運営に必要な内容が　ギュッと詰まっていてとても充実していました。</a:t>
            </a:r>
            <a:endParaRPr lang="en-US" altLang="ja-JP" sz="1200" b="1" dirty="0" smtClean="0">
              <a:solidFill>
                <a:srgbClr val="FF0000"/>
              </a:solidFill>
            </a:endParaRPr>
          </a:p>
          <a:p>
            <a:endParaRPr lang="en-US" altLang="ja-JP" sz="1200" dirty="0" smtClean="0"/>
          </a:p>
          <a:p>
            <a:r>
              <a:rPr lang="ja-JP" altLang="en-US" sz="1200" dirty="0" smtClean="0"/>
              <a:t>オンラインの接続がうまくできるか心配していましたが、特に問題なく受講できました。</a:t>
            </a:r>
            <a:endParaRPr lang="en-US" altLang="ja-JP" sz="1200" dirty="0" smtClean="0"/>
          </a:p>
          <a:p>
            <a:r>
              <a:rPr lang="ja-JP" altLang="en-US" sz="1200" dirty="0" smtClean="0"/>
              <a:t>毎回森代表の言葉にパワーをいただきました。</a:t>
            </a:r>
            <a:endParaRPr lang="en-US" altLang="ja-JP" sz="1200" dirty="0" smtClean="0"/>
          </a:p>
          <a:p>
            <a:r>
              <a:rPr lang="ja-JP" altLang="en-US" sz="1200" dirty="0" smtClean="0"/>
              <a:t>また、他の受講生の方も感じの良い方ばかりでとても楽しく受講することができました。</a:t>
            </a:r>
            <a:endParaRPr lang="en-US" altLang="ja-JP" sz="1200" dirty="0" smtClean="0"/>
          </a:p>
        </p:txBody>
      </p:sp>
      <p:pic>
        <p:nvPicPr>
          <p:cNvPr id="27" name="図 26" descr="20160917_013528000_iOS.jpg"/>
          <p:cNvPicPr>
            <a:picLocks noChangeAspect="1"/>
          </p:cNvPicPr>
          <p:nvPr/>
        </p:nvPicPr>
        <p:blipFill>
          <a:blip r:embed="rId4" cstate="print"/>
          <a:stretch>
            <a:fillRect/>
          </a:stretch>
        </p:blipFill>
        <p:spPr>
          <a:xfrm>
            <a:off x="1035195" y="1662548"/>
            <a:ext cx="1209243" cy="1612323"/>
          </a:xfrm>
          <a:prstGeom prst="rect">
            <a:avLst/>
          </a:prstGeom>
        </p:spPr>
      </p:pic>
      <p:sp>
        <p:nvSpPr>
          <p:cNvPr id="29" name="テキスト ボックス 28"/>
          <p:cNvSpPr txBox="1"/>
          <p:nvPr/>
        </p:nvSpPr>
        <p:spPr>
          <a:xfrm>
            <a:off x="2373052" y="4152900"/>
            <a:ext cx="6147837" cy="1754326"/>
          </a:xfrm>
          <a:prstGeom prst="rect">
            <a:avLst/>
          </a:prstGeom>
          <a:noFill/>
        </p:spPr>
        <p:txBody>
          <a:bodyPr wrap="none" rtlCol="0">
            <a:spAutoFit/>
          </a:bodyPr>
          <a:lstStyle/>
          <a:p>
            <a:r>
              <a:rPr lang="ja-JP" altLang="en-US" sz="1200" dirty="0" smtClean="0"/>
              <a:t>１ヶ月間、火曜日だけでなく、年中無休のように</a:t>
            </a:r>
            <a:r>
              <a:rPr lang="en-US" altLang="ja-JP" sz="1200" dirty="0" err="1" smtClean="0"/>
              <a:t>Facebook</a:t>
            </a:r>
            <a:r>
              <a:rPr lang="ja-JP" altLang="en-US" sz="1200" dirty="0" smtClean="0"/>
              <a:t>でやり取りしていただけて</a:t>
            </a:r>
            <a:endParaRPr lang="en-US" altLang="ja-JP" sz="1200" dirty="0" smtClean="0"/>
          </a:p>
          <a:p>
            <a:r>
              <a:rPr lang="ja-JP" altLang="en-US" sz="1200" b="1" dirty="0" smtClean="0">
                <a:solidFill>
                  <a:srgbClr val="FF0000"/>
                </a:solidFill>
              </a:rPr>
              <a:t>子育てしながらでもとてもやりやすく、充実した講座でした。</a:t>
            </a:r>
            <a:endParaRPr lang="en-US" altLang="ja-JP" sz="1200" b="1" dirty="0" smtClean="0">
              <a:solidFill>
                <a:srgbClr val="FF0000"/>
              </a:solidFill>
            </a:endParaRPr>
          </a:p>
          <a:p>
            <a:endParaRPr lang="en-US" altLang="ja-JP" sz="1200" b="1" dirty="0" smtClean="0">
              <a:solidFill>
                <a:srgbClr val="FF0000"/>
              </a:solidFill>
            </a:endParaRPr>
          </a:p>
          <a:p>
            <a:r>
              <a:rPr lang="ja-JP" altLang="en-US" sz="1200" dirty="0" smtClean="0"/>
              <a:t>自分以外の作品を見るのは毎回ワクワクしたし終わってみたら１ヶ月、とても楽しかったです。</a:t>
            </a:r>
            <a:endParaRPr lang="en-US" altLang="ja-JP" sz="1200" dirty="0" smtClean="0"/>
          </a:p>
          <a:p>
            <a:r>
              <a:rPr lang="ja-JP" altLang="en-US" sz="1200" dirty="0" smtClean="0"/>
              <a:t>何で写真現像したらアートが切れちゃったんだろうとか</a:t>
            </a:r>
            <a:endParaRPr lang="en-US" altLang="ja-JP" sz="1200" dirty="0" smtClean="0"/>
          </a:p>
          <a:p>
            <a:r>
              <a:rPr lang="ja-JP" altLang="en-US" sz="1200" dirty="0" smtClean="0"/>
              <a:t>素人っぽく見える人とプロっぽく見える人の差は何だろうとか著作権のこととか</a:t>
            </a:r>
            <a:endParaRPr lang="en-US" altLang="ja-JP" sz="1200" dirty="0" smtClean="0"/>
          </a:p>
          <a:p>
            <a:r>
              <a:rPr lang="ja-JP" altLang="en-US" sz="1200" dirty="0" smtClean="0"/>
              <a:t>講座を受ける前に自分でなんとなく</a:t>
            </a:r>
            <a:endParaRPr lang="en-US" altLang="ja-JP" sz="1200" dirty="0" smtClean="0"/>
          </a:p>
          <a:p>
            <a:endParaRPr lang="en-US" altLang="ja-JP" sz="1200" b="1" dirty="0" smtClean="0">
              <a:solidFill>
                <a:srgbClr val="FF0000"/>
              </a:solidFill>
            </a:endParaRPr>
          </a:p>
          <a:p>
            <a:r>
              <a:rPr lang="ja-JP" altLang="en-US" sz="1200" b="1" dirty="0" smtClean="0">
                <a:solidFill>
                  <a:srgbClr val="FF0000"/>
                </a:solidFill>
              </a:rPr>
              <a:t>普段アートを作って感じていたいくつもの疑問が、この講座には凝縮されていました。</a:t>
            </a:r>
            <a:endParaRPr lang="en-US" altLang="ja-JP" sz="1200" b="1" dirty="0" smtClean="0">
              <a:solidFill>
                <a:srgbClr val="FF0000"/>
              </a:solidFill>
            </a:endParaRPr>
          </a:p>
        </p:txBody>
      </p:sp>
      <p:sp>
        <p:nvSpPr>
          <p:cNvPr id="30" name="テキスト ボックス 29"/>
          <p:cNvSpPr txBox="1"/>
          <p:nvPr/>
        </p:nvSpPr>
        <p:spPr>
          <a:xfrm>
            <a:off x="955934" y="5437909"/>
            <a:ext cx="1417376" cy="646331"/>
          </a:xfrm>
          <a:prstGeom prst="rect">
            <a:avLst/>
          </a:prstGeom>
          <a:noFill/>
        </p:spPr>
        <p:txBody>
          <a:bodyPr wrap="none" rtlCol="0">
            <a:spAutoFit/>
          </a:bodyPr>
          <a:lstStyle/>
          <a:p>
            <a:pPr algn="ctr"/>
            <a:r>
              <a:rPr lang="ja-JP" altLang="en-US" sz="1000" dirty="0" smtClean="0"/>
              <a:t>■オンライン</a:t>
            </a:r>
            <a:r>
              <a:rPr lang="en-US" altLang="ja-JP" sz="1000" dirty="0" smtClean="0"/>
              <a:t>2</a:t>
            </a:r>
            <a:r>
              <a:rPr lang="ja-JP" altLang="en-US" sz="1000" dirty="0" smtClean="0"/>
              <a:t>期生■</a:t>
            </a:r>
            <a:r>
              <a:rPr lang="ja-JP" altLang="en-US" sz="1200" dirty="0" smtClean="0"/>
              <a:t>　</a:t>
            </a:r>
            <a:endParaRPr lang="en-US" altLang="ja-JP" sz="1200" dirty="0" smtClean="0"/>
          </a:p>
          <a:p>
            <a:pPr algn="ctr"/>
            <a:r>
              <a:rPr lang="ja-JP" altLang="en-US" sz="1200" dirty="0" smtClean="0"/>
              <a:t>おがわみささん</a:t>
            </a:r>
            <a:endParaRPr lang="en-US" altLang="ja-JP" sz="1200" dirty="0" smtClean="0"/>
          </a:p>
          <a:p>
            <a:pPr algn="ctr"/>
            <a:r>
              <a:rPr lang="ja-JP" altLang="en-US" sz="1200" dirty="0" smtClean="0"/>
              <a:t>（茨城県）</a:t>
            </a:r>
            <a:endParaRPr lang="en-US" altLang="ja-JP" sz="1200" dirty="0" smtClean="0"/>
          </a:p>
        </p:txBody>
      </p:sp>
      <p:sp>
        <p:nvSpPr>
          <p:cNvPr id="32" name="正方形/長方形 31"/>
          <p:cNvSpPr/>
          <p:nvPr/>
        </p:nvSpPr>
        <p:spPr>
          <a:xfrm>
            <a:off x="893617" y="1506682"/>
            <a:ext cx="7585365" cy="2337954"/>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3" name="図 32" descr="o091709171486008817919.jpg"/>
          <p:cNvPicPr>
            <a:picLocks noChangeAspect="1"/>
          </p:cNvPicPr>
          <p:nvPr/>
        </p:nvPicPr>
        <p:blipFill>
          <a:blip r:embed="rId5" cstate="print"/>
          <a:stretch>
            <a:fillRect/>
          </a:stretch>
        </p:blipFill>
        <p:spPr>
          <a:xfrm>
            <a:off x="1056409" y="4225636"/>
            <a:ext cx="1167245" cy="1167245"/>
          </a:xfrm>
          <a:prstGeom prst="rect">
            <a:avLst/>
          </a:prstGeom>
        </p:spPr>
      </p:pic>
      <p:sp>
        <p:nvSpPr>
          <p:cNvPr id="34" name="正方形/長方形 33"/>
          <p:cNvSpPr/>
          <p:nvPr/>
        </p:nvSpPr>
        <p:spPr>
          <a:xfrm>
            <a:off x="1007918" y="2867891"/>
            <a:ext cx="1433946" cy="8001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35" name="正方形/長方形 34"/>
          <p:cNvSpPr/>
          <p:nvPr/>
        </p:nvSpPr>
        <p:spPr>
          <a:xfrm>
            <a:off x="900545" y="4017819"/>
            <a:ext cx="7578438" cy="2337954"/>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924791" y="2899064"/>
            <a:ext cx="1417376" cy="646331"/>
          </a:xfrm>
          <a:prstGeom prst="rect">
            <a:avLst/>
          </a:prstGeom>
          <a:noFill/>
        </p:spPr>
        <p:txBody>
          <a:bodyPr wrap="none" rtlCol="0">
            <a:spAutoFit/>
          </a:bodyPr>
          <a:lstStyle/>
          <a:p>
            <a:pPr algn="ctr"/>
            <a:r>
              <a:rPr lang="ja-JP" altLang="en-US" sz="1000" dirty="0" smtClean="0"/>
              <a:t>■オンライン</a:t>
            </a:r>
            <a:r>
              <a:rPr lang="en-US" altLang="ja-JP" sz="1000" dirty="0" smtClean="0"/>
              <a:t>1</a:t>
            </a:r>
            <a:r>
              <a:rPr lang="ja-JP" altLang="en-US" sz="1000" dirty="0" smtClean="0"/>
              <a:t>期生■</a:t>
            </a:r>
            <a:r>
              <a:rPr lang="ja-JP" altLang="en-US" sz="1200" dirty="0" smtClean="0"/>
              <a:t>　</a:t>
            </a:r>
            <a:endParaRPr lang="en-US" altLang="ja-JP" sz="1200" dirty="0" smtClean="0"/>
          </a:p>
          <a:p>
            <a:pPr algn="ctr"/>
            <a:r>
              <a:rPr lang="ja-JP" altLang="en-US" sz="1200" dirty="0" smtClean="0"/>
              <a:t>いのはらももこさん</a:t>
            </a:r>
            <a:endParaRPr lang="en-US" altLang="ja-JP" sz="1200" dirty="0" smtClean="0"/>
          </a:p>
          <a:p>
            <a:pPr algn="ctr"/>
            <a:r>
              <a:rPr lang="ja-JP" altLang="en-US" sz="1200" dirty="0" smtClean="0"/>
              <a:t>（富山県）</a:t>
            </a:r>
            <a:endParaRPr lang="en-US" altLang="ja-JP" sz="1200" dirty="0" smtClean="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71912" y="344908"/>
            <a:ext cx="6836307" cy="521367"/>
          </a:xfrm>
        </p:spPr>
        <p:txBody>
          <a:bodyPr>
            <a:normAutofit/>
          </a:bodyPr>
          <a:lstStyle/>
          <a:p>
            <a:r>
              <a:rPr kumimoji="1" lang="ja-JP" altLang="en-US" sz="2400" smtClean="0">
                <a:solidFill>
                  <a:srgbClr val="FF6699"/>
                </a:solidFill>
                <a:latin typeface="HG丸ｺﾞｼｯｸM-PRO" panose="020F0600000000000000" pitchFamily="50" charset="-128"/>
                <a:ea typeface="HG丸ｺﾞｼｯｸM-PRO" panose="020F0600000000000000" pitchFamily="50" charset="-128"/>
              </a:rPr>
              <a:t>お申込み～受講～受講後までの流れ</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10" name="タイトル 4"/>
          <p:cNvSpPr txBox="1">
            <a:spLocks/>
          </p:cNvSpPr>
          <p:nvPr/>
        </p:nvSpPr>
        <p:spPr>
          <a:xfrm>
            <a:off x="635264" y="1140490"/>
            <a:ext cx="3894696" cy="55809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smtClean="0">
                <a:solidFill>
                  <a:srgbClr val="FF6699"/>
                </a:solidFill>
                <a:latin typeface="HG丸ｺﾞｼｯｸM-PRO" panose="020F0600000000000000" pitchFamily="50" charset="-128"/>
                <a:ea typeface="HG丸ｺﾞｼｯｸM-PRO" panose="020F0600000000000000" pitchFamily="50" charset="-128"/>
              </a:rPr>
              <a:t>①お申込み</a:t>
            </a:r>
            <a:endParaRPr lang="en-US" altLang="ja-JP" sz="16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en-US" altLang="ja-JP" sz="1400" b="1" dirty="0">
              <a:solidFill>
                <a:srgbClr val="FF6699"/>
              </a:solidFill>
              <a:latin typeface="HG丸ｺﾞｼｯｸM-PRO" panose="020F0600000000000000" pitchFamily="50" charset="-128"/>
              <a:ea typeface="HG丸ｺﾞｼｯｸM-PRO" panose="020F0600000000000000" pitchFamily="50" charset="-128"/>
            </a:endParaRPr>
          </a:p>
          <a:p>
            <a:r>
              <a:rPr lang="ja-JP" altLang="en-US" sz="1400" b="1" dirty="0">
                <a:solidFill>
                  <a:srgbClr val="FF6699"/>
                </a:solidFill>
                <a:latin typeface="HG丸ｺﾞｼｯｸM-PRO" panose="020F0600000000000000" pitchFamily="50" charset="-128"/>
                <a:ea typeface="HG丸ｺﾞｼｯｸM-PRO" panose="020F0600000000000000" pitchFamily="50" charset="-128"/>
              </a:rPr>
              <a:t>②</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協会</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より協会規約、契約書</a:t>
            </a:r>
            <a:r>
              <a:rPr lang="en-US" altLang="ja-JP" sz="1400" b="1" dirty="0">
                <a:solidFill>
                  <a:srgbClr val="FF6699"/>
                </a:solidFill>
                <a:latin typeface="HG丸ｺﾞｼｯｸM-PRO" panose="020F0600000000000000" pitchFamily="50" charset="-128"/>
                <a:ea typeface="HG丸ｺﾞｼｯｸM-PRO" panose="020F0600000000000000" pitchFamily="50" charset="-128"/>
              </a:rPr>
              <a:t>2</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部を</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発送</a:t>
            </a:r>
            <a:endParaRPr lang="ja-JP" altLang="ja-JP" sz="1400" b="1" dirty="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③</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契約書に署名捺印</a:t>
            </a:r>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後</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１部返送</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受講料・テキスト代のお振込</a:t>
            </a:r>
          </a:p>
          <a:p>
            <a:r>
              <a:rPr lang="ja-JP" altLang="ja-JP" sz="1200" dirty="0" smtClean="0">
                <a:latin typeface="HG丸ｺﾞｼｯｸM-PRO" panose="020F0600000000000000" pitchFamily="50" charset="-128"/>
                <a:ea typeface="HG丸ｺﾞｼｯｸM-PRO" panose="020F0600000000000000" pitchFamily="50" charset="-128"/>
              </a:rPr>
              <a:t>受講料</a:t>
            </a:r>
            <a:r>
              <a:rPr lang="ja-JP" altLang="ja-JP"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86,400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テキスト代：</a:t>
            </a:r>
            <a:r>
              <a:rPr lang="en-US" altLang="ja-JP" sz="1200" dirty="0">
                <a:latin typeface="HG丸ｺﾞｼｯｸM-PRO" panose="020F0600000000000000" pitchFamily="50" charset="-128"/>
                <a:ea typeface="HG丸ｺﾞｼｯｸM-PRO" panose="020F0600000000000000" pitchFamily="50" charset="-128"/>
              </a:rPr>
              <a:t>10,800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合計：</a:t>
            </a:r>
            <a:r>
              <a:rPr lang="en-US" altLang="ja-JP" sz="1200" dirty="0">
                <a:latin typeface="HG丸ｺﾞｼｯｸM-PRO" panose="020F0600000000000000" pitchFamily="50" charset="-128"/>
                <a:ea typeface="HG丸ｺﾞｼｯｸM-PRO" panose="020F0600000000000000" pitchFamily="50" charset="-128"/>
              </a:rPr>
              <a:t>97,200</a:t>
            </a:r>
            <a:r>
              <a:rPr lang="ja-JP" altLang="ja-JP" sz="1200" dirty="0">
                <a:latin typeface="HG丸ｺﾞｼｯｸM-PRO" panose="020F0600000000000000" pitchFamily="50" charset="-128"/>
                <a:ea typeface="HG丸ｺﾞｼｯｸM-PRO" panose="020F0600000000000000" pitchFamily="50" charset="-128"/>
              </a:rPr>
              <a:t>円（税込</a:t>
            </a:r>
            <a:r>
              <a:rPr lang="ja-JP" altLang="ja-JP"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（クレジットカード払い可能）</a:t>
            </a:r>
            <a:endParaRPr lang="ja-JP" altLang="ja-JP" sz="1200" dirty="0">
              <a:latin typeface="HG丸ｺﾞｼｯｸM-PRO" panose="020F0600000000000000" pitchFamily="50" charset="-128"/>
              <a:ea typeface="HG丸ｺﾞｼｯｸM-PRO" panose="020F0600000000000000" pitchFamily="50" charset="-128"/>
            </a:endParaRPr>
          </a:p>
          <a:p>
            <a:r>
              <a:rPr lang="ja-JP" altLang="ja-JP" sz="1400"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④</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協会</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よりテキスト、教材</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用布</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動画</a:t>
            </a:r>
            <a:r>
              <a:rPr lang="en-US" altLang="ja-JP" sz="1400" b="1" dirty="0">
                <a:solidFill>
                  <a:srgbClr val="FF6699"/>
                </a:solidFill>
                <a:latin typeface="HG丸ｺﾞｼｯｸM-PRO" panose="020F0600000000000000" pitchFamily="50" charset="-128"/>
                <a:ea typeface="HG丸ｺﾞｼｯｸM-PRO" panose="020F0600000000000000" pitchFamily="50" charset="-128"/>
              </a:rPr>
              <a:t>ID</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・パスワードをお届け</a:t>
            </a:r>
          </a:p>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ja-JP" sz="1400"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⑤</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養成講座１日目まで</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に</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動画</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【基礎講座１</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a:t>
            </a:r>
            <a:r>
              <a:rPr lang="en-US" altLang="ja-JP" sz="1400" b="1" dirty="0" smtClean="0">
                <a:solidFill>
                  <a:srgbClr val="FF6699"/>
                </a:solidFill>
                <a:latin typeface="HG丸ｺﾞｼｯｸM-PRO" panose="020F0600000000000000" pitchFamily="50" charset="-128"/>
                <a:ea typeface="HG丸ｺﾞｼｯｸM-PRO" panose="020F0600000000000000" pitchFamily="50" charset="-128"/>
              </a:rPr>
              <a:t>】</a:t>
            </a:r>
          </a:p>
          <a:p>
            <a:r>
              <a:rPr lang="ja-JP" altLang="en-US" sz="1400" b="1" dirty="0">
                <a:solidFill>
                  <a:srgbClr val="FF6699"/>
                </a:solidFill>
                <a:latin typeface="HG丸ｺﾞｼｯｸM-PRO" panose="020F0600000000000000" pitchFamily="50" charset="-128"/>
                <a:ea typeface="HG丸ｺﾞｼｯｸM-PRO" panose="020F0600000000000000" pitchFamily="50" charset="-128"/>
              </a:rPr>
              <a:t>　</a:t>
            </a:r>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　</a:t>
            </a:r>
            <a:r>
              <a:rPr lang="en-US" altLang="ja-JP" sz="1400" b="1" dirty="0" smtClean="0">
                <a:solidFill>
                  <a:srgbClr val="FF6699"/>
                </a:solidFill>
                <a:latin typeface="HG丸ｺﾞｼｯｸM-PRO" panose="020F0600000000000000" pitchFamily="50" charset="-128"/>
                <a:ea typeface="HG丸ｺﾞｼｯｸM-PRO" panose="020F0600000000000000" pitchFamily="50" charset="-128"/>
              </a:rPr>
              <a:t>【</a:t>
            </a:r>
            <a:r>
              <a:rPr lang="ja-JP" altLang="en-US" sz="1400" b="1" dirty="0">
                <a:solidFill>
                  <a:srgbClr val="FF6699"/>
                </a:solidFill>
                <a:latin typeface="HG丸ｺﾞｼｯｸM-PRO" panose="020F0600000000000000" pitchFamily="50" charset="-128"/>
                <a:ea typeface="HG丸ｺﾞｼｯｸM-PRO" panose="020F0600000000000000" pitchFamily="50" charset="-128"/>
              </a:rPr>
              <a:t>アートレクチャー動画</a:t>
            </a:r>
            <a:r>
              <a:rPr lang="en-US" altLang="ja-JP" sz="1400" b="1" dirty="0">
                <a:solidFill>
                  <a:srgbClr val="FF6699"/>
                </a:solidFill>
                <a:latin typeface="HG丸ｺﾞｼｯｸM-PRO" panose="020F0600000000000000" pitchFamily="50" charset="-128"/>
                <a:ea typeface="HG丸ｺﾞｼｯｸM-PRO" panose="020F0600000000000000" pitchFamily="50" charset="-128"/>
              </a:rPr>
              <a:t>】</a:t>
            </a:r>
          </a:p>
          <a:p>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を</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自宅</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学習</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ja-JP" sz="1400" b="1"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solidFill>
                <a:srgbClr val="FF6699"/>
              </a:solidFill>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⑥</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養成講座１日目</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受講</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endParaRPr lang="ja-JP" altLang="ja-JP" sz="1400" dirty="0"/>
          </a:p>
          <a:p>
            <a:r>
              <a:rPr lang="ja-JP" altLang="ja-JP" sz="1400" dirty="0"/>
              <a:t>　　　　</a:t>
            </a:r>
            <a:endParaRPr lang="en-US" altLang="ja-JP" sz="1400" dirty="0" smtClean="0"/>
          </a:p>
        </p:txBody>
      </p:sp>
      <p:sp>
        <p:nvSpPr>
          <p:cNvPr id="11" name="タイトル 4"/>
          <p:cNvSpPr txBox="1">
            <a:spLocks/>
          </p:cNvSpPr>
          <p:nvPr/>
        </p:nvSpPr>
        <p:spPr>
          <a:xfrm>
            <a:off x="5079605" y="866275"/>
            <a:ext cx="4400725" cy="50090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a:solidFill>
                  <a:srgbClr val="FF6699"/>
                </a:solidFill>
                <a:latin typeface="HG丸ｺﾞｼｯｸM-PRO" panose="020F0600000000000000" pitchFamily="50" charset="-128"/>
                <a:ea typeface="HG丸ｺﾞｼｯｸM-PRO" panose="020F0600000000000000" pitchFamily="50" charset="-128"/>
              </a:rPr>
              <a:t>⑦</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講座</a:t>
            </a:r>
            <a:r>
              <a:rPr lang="ja-JP" altLang="en-US" sz="1400" b="1" dirty="0">
                <a:solidFill>
                  <a:srgbClr val="FF6699"/>
                </a:solidFill>
                <a:latin typeface="HG丸ｺﾞｼｯｸM-PRO" panose="020F0600000000000000" pitchFamily="50" charset="-128"/>
                <a:ea typeface="HG丸ｺﾞｼｯｸM-PRO" panose="020F0600000000000000" pitchFamily="50" charset="-128"/>
              </a:rPr>
              <a:t>２</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日目</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受講</a:t>
            </a:r>
            <a:endParaRPr lang="en-US" altLang="ja-JP" sz="1400" b="1" dirty="0">
              <a:solidFill>
                <a:srgbClr val="FF6699"/>
              </a:solidFill>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⑧</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講座</a:t>
            </a:r>
            <a:r>
              <a:rPr lang="en-US" altLang="ja-JP" sz="1400" b="1" dirty="0" smtClean="0">
                <a:solidFill>
                  <a:srgbClr val="FF6699"/>
                </a:solidFill>
                <a:latin typeface="HG丸ｺﾞｼｯｸM-PRO" panose="020F0600000000000000" pitchFamily="50" charset="-128"/>
                <a:ea typeface="HG丸ｺﾞｼｯｸM-PRO" panose="020F0600000000000000" pitchFamily="50" charset="-128"/>
              </a:rPr>
              <a:t>3</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日目</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受講</a:t>
            </a:r>
            <a:endParaRPr lang="en-US" altLang="ja-JP" sz="1400" b="1" dirty="0">
              <a:solidFill>
                <a:srgbClr val="FF6699"/>
              </a:solidFill>
              <a:latin typeface="HG丸ｺﾞｼｯｸM-PRO" panose="020F0600000000000000" pitchFamily="50" charset="-128"/>
              <a:ea typeface="HG丸ｺﾞｼｯｸM-PRO" panose="020F0600000000000000" pitchFamily="50" charset="-128"/>
            </a:endParaRPr>
          </a:p>
          <a:p>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a:solidFill>
                  <a:srgbClr val="FF6699"/>
                </a:solidFill>
                <a:latin typeface="HG丸ｺﾞｼｯｸM-PRO" panose="020F0600000000000000" pitchFamily="50" charset="-128"/>
                <a:ea typeface="HG丸ｺﾞｼｯｸM-PRO" panose="020F0600000000000000" pitchFamily="50" charset="-128"/>
              </a:rPr>
              <a:t>⑨</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講座</a:t>
            </a:r>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４</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日目受講</a:t>
            </a:r>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・試験</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ja-JP" sz="1400" b="1"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a:solidFill>
                  <a:srgbClr val="FF6699"/>
                </a:solidFill>
                <a:latin typeface="HG丸ｺﾞｼｯｸM-PRO" panose="020F0600000000000000" pitchFamily="50" charset="-128"/>
                <a:ea typeface="HG丸ｺﾞｼｯｸM-PRO" panose="020F0600000000000000" pitchFamily="50" charset="-128"/>
              </a:rPr>
              <a:t>⑩</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試験</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合格後、諸経費のお振込（合格後</a:t>
            </a:r>
            <a:r>
              <a:rPr lang="en-US" altLang="ja-JP" sz="1400" b="1" dirty="0">
                <a:solidFill>
                  <a:srgbClr val="FF6699"/>
                </a:solidFill>
                <a:latin typeface="HG丸ｺﾞｼｯｸM-PRO" panose="020F0600000000000000" pitchFamily="50" charset="-128"/>
                <a:ea typeface="HG丸ｺﾞｼｯｸM-PRO" panose="020F0600000000000000" pitchFamily="50" charset="-128"/>
              </a:rPr>
              <a:t>10</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日以内）</a:t>
            </a:r>
          </a:p>
          <a:p>
            <a:r>
              <a:rPr lang="ja-JP" altLang="ja-JP" sz="1200" dirty="0">
                <a:latin typeface="HG丸ｺﾞｼｯｸM-PRO" panose="020F0600000000000000" pitchFamily="50" charset="-128"/>
                <a:ea typeface="HG丸ｺﾞｼｯｸM-PRO" panose="020F0600000000000000" pitchFamily="50" charset="-128"/>
              </a:rPr>
              <a:t>入会金：</a:t>
            </a:r>
            <a:r>
              <a:rPr lang="en-US" altLang="ja-JP" sz="1200" dirty="0">
                <a:latin typeface="HG丸ｺﾞｼｯｸM-PRO" panose="020F0600000000000000" pitchFamily="50" charset="-128"/>
                <a:ea typeface="HG丸ｺﾞｼｯｸM-PRO" panose="020F0600000000000000" pitchFamily="50" charset="-128"/>
              </a:rPr>
              <a:t>5,000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初年度登録事務手数料</a:t>
            </a:r>
            <a:r>
              <a:rPr lang="ja-JP" altLang="ja-JP" sz="1200" dirty="0" smtClean="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5</a:t>
            </a:r>
            <a:r>
              <a:rPr lang="en-US" altLang="ja-JP" sz="1200" dirty="0" smtClean="0">
                <a:latin typeface="HG丸ｺﾞｼｯｸM-PRO" panose="020F0600000000000000" pitchFamily="50" charset="-128"/>
                <a:ea typeface="HG丸ｺﾞｼｯｸM-PRO" panose="020F0600000000000000" pitchFamily="50" charset="-128"/>
              </a:rPr>
              <a:t>,000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協会公式エプロン代：</a:t>
            </a:r>
            <a:r>
              <a:rPr lang="en-US" altLang="ja-JP" sz="1200" dirty="0">
                <a:latin typeface="HG丸ｺﾞｼｯｸM-PRO" panose="020F0600000000000000" pitchFamily="50" charset="-128"/>
                <a:ea typeface="HG丸ｺﾞｼｯｸM-PRO" panose="020F0600000000000000" pitchFamily="50" charset="-128"/>
              </a:rPr>
              <a:t>3,000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初年度年</a:t>
            </a:r>
            <a:r>
              <a:rPr lang="ja-JP" altLang="ja-JP" sz="1200" dirty="0" smtClean="0">
                <a:latin typeface="HG丸ｺﾞｼｯｸM-PRO" panose="020F0600000000000000" pitchFamily="50" charset="-128"/>
                <a:ea typeface="HG丸ｺﾞｼｯｸM-PRO" panose="020F0600000000000000" pitchFamily="50" charset="-128"/>
              </a:rPr>
              <a:t>会費</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入会月より月割</a:t>
            </a:r>
            <a:r>
              <a:rPr lang="ja-JP"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月額１</a:t>
            </a:r>
            <a:r>
              <a:rPr lang="en-US" altLang="ja-JP" sz="1200" dirty="0" smtClean="0">
                <a:latin typeface="HG丸ｺﾞｼｯｸM-PRO" panose="020F0600000000000000" pitchFamily="50" charset="-128"/>
                <a:ea typeface="HG丸ｺﾞｼｯｸM-PRO" panose="020F0600000000000000" pitchFamily="50" charset="-128"/>
              </a:rPr>
              <a:t>,000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400" b="1" dirty="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a:solidFill>
                  <a:srgbClr val="FF6699"/>
                </a:solidFill>
                <a:latin typeface="HG丸ｺﾞｼｯｸM-PRO" panose="020F0600000000000000" pitchFamily="50" charset="-128"/>
                <a:ea typeface="HG丸ｺﾞｼｯｸM-PRO" panose="020F0600000000000000" pitchFamily="50" charset="-128"/>
              </a:rPr>
              <a:t>⑪</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ベビードリームアート</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協会認定インストラクターとして活動開始</a:t>
            </a:r>
          </a:p>
          <a:p>
            <a:r>
              <a:rPr lang="ja-JP" altLang="ja-JP" sz="1200" dirty="0">
                <a:latin typeface="HG丸ｺﾞｼｯｸM-PRO" panose="020F0600000000000000" pitchFamily="50" charset="-128"/>
                <a:ea typeface="HG丸ｺﾞｼｯｸM-PRO" panose="020F0600000000000000" pitchFamily="50" charset="-128"/>
              </a:rPr>
              <a:t>ブログ等開設できましたら協会のホームページ、</a:t>
            </a:r>
            <a:r>
              <a:rPr lang="en-US" altLang="ja-JP" sz="1200" dirty="0">
                <a:latin typeface="HG丸ｺﾞｼｯｸM-PRO" panose="020F0600000000000000" pitchFamily="50" charset="-128"/>
                <a:ea typeface="HG丸ｺﾞｼｯｸM-PRO" panose="020F0600000000000000" pitchFamily="50" charset="-128"/>
              </a:rPr>
              <a:t>SNS</a:t>
            </a:r>
            <a:r>
              <a:rPr lang="ja-JP" altLang="ja-JP" sz="1200" dirty="0">
                <a:latin typeface="HG丸ｺﾞｼｯｸM-PRO" panose="020F0600000000000000" pitchFamily="50" charset="-128"/>
                <a:ea typeface="HG丸ｺﾞｼｯｸM-PRO" panose="020F0600000000000000" pitchFamily="50" charset="-128"/>
              </a:rPr>
              <a:t>で宣伝いたします</a:t>
            </a:r>
          </a:p>
          <a:p>
            <a:endParaRPr lang="ja-JP" altLang="en-US" sz="1400" dirty="0">
              <a:solidFill>
                <a:srgbClr val="FF6699"/>
              </a:solidFill>
              <a:latin typeface="HG丸ｺﾞｼｯｸM-PRO" panose="020F0600000000000000" pitchFamily="50" charset="-128"/>
              <a:ea typeface="HG丸ｺﾞｼｯｸM-PRO" panose="020F0600000000000000" pitchFamily="50" charset="-128"/>
            </a:endParaRPr>
          </a:p>
        </p:txBody>
      </p:sp>
      <p:sp>
        <p:nvSpPr>
          <p:cNvPr id="8" name="フッター プレースホルダー 7"/>
          <p:cNvSpPr>
            <a:spLocks noGrp="1"/>
          </p:cNvSpPr>
          <p:nvPr>
            <p:ph type="ftr" sz="quarter" idx="11"/>
          </p:nvPr>
        </p:nvSpPr>
        <p:spPr>
          <a:xfrm>
            <a:off x="4141714" y="634923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2" name="日付プレースホルダー 10"/>
          <p:cNvSpPr>
            <a:spLocks noGrp="1"/>
          </p:cNvSpPr>
          <p:nvPr>
            <p:ph type="dt" sz="half" idx="10"/>
          </p:nvPr>
        </p:nvSpPr>
        <p:spPr>
          <a:xfrm>
            <a:off x="271212" y="6489443"/>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1408</TotalTime>
  <Words>1071</Words>
  <Application>Microsoft Office PowerPoint</Application>
  <PresentationFormat>A4 210 x 297 mm</PresentationFormat>
  <Paragraphs>285</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スライド 1</vt:lpstr>
      <vt:lpstr>スライド 2</vt:lpstr>
      <vt:lpstr>スライド 3</vt:lpstr>
      <vt:lpstr>スライド 4</vt:lpstr>
      <vt:lpstr>スライド 5</vt:lpstr>
      <vt:lpstr>オンライン養成講座プログラム（全4日間）</vt:lpstr>
      <vt:lpstr>インストラクター養成講座プログラム（全２２時間）</vt:lpstr>
      <vt:lpstr>スライド 8</vt:lpstr>
      <vt:lpstr>お申込み～受講～受講後までの流れ</vt:lpstr>
      <vt:lpstr>お問い合わせ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ベビードリームアート インストラクター講座</dc:title>
  <dc:creator>森奈央</dc:creator>
  <cp:lastModifiedBy>kuua</cp:lastModifiedBy>
  <cp:revision>118</cp:revision>
  <cp:lastPrinted>2016-07-14T23:16:40Z</cp:lastPrinted>
  <dcterms:created xsi:type="dcterms:W3CDTF">2016-07-14T02:04:41Z</dcterms:created>
  <dcterms:modified xsi:type="dcterms:W3CDTF">2017-04-25T04:29:45Z</dcterms:modified>
</cp:coreProperties>
</file>